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 id="2147483795" r:id="rId2"/>
  </p:sldMasterIdLst>
  <p:notesMasterIdLst>
    <p:notesMasterId r:id="rId52"/>
  </p:notesMasterIdLst>
  <p:sldIdLst>
    <p:sldId id="256" r:id="rId3"/>
    <p:sldId id="259" r:id="rId4"/>
    <p:sldId id="272" r:id="rId5"/>
    <p:sldId id="283" r:id="rId6"/>
    <p:sldId id="311" r:id="rId7"/>
    <p:sldId id="273" r:id="rId8"/>
    <p:sldId id="284" r:id="rId9"/>
    <p:sldId id="297" r:id="rId10"/>
    <p:sldId id="258" r:id="rId11"/>
    <p:sldId id="274" r:id="rId12"/>
    <p:sldId id="299" r:id="rId13"/>
    <p:sldId id="261" r:id="rId14"/>
    <p:sldId id="263" r:id="rId15"/>
    <p:sldId id="264" r:id="rId16"/>
    <p:sldId id="285" r:id="rId17"/>
    <p:sldId id="275" r:id="rId18"/>
    <p:sldId id="286" r:id="rId19"/>
    <p:sldId id="276" r:id="rId20"/>
    <p:sldId id="265" r:id="rId21"/>
    <p:sldId id="289" r:id="rId22"/>
    <p:sldId id="266" r:id="rId23"/>
    <p:sldId id="291" r:id="rId24"/>
    <p:sldId id="300" r:id="rId25"/>
    <p:sldId id="288" r:id="rId26"/>
    <p:sldId id="290" r:id="rId27"/>
    <p:sldId id="294" r:id="rId28"/>
    <p:sldId id="305" r:id="rId29"/>
    <p:sldId id="293" r:id="rId30"/>
    <p:sldId id="298" r:id="rId31"/>
    <p:sldId id="296" r:id="rId32"/>
    <p:sldId id="304" r:id="rId33"/>
    <p:sldId id="292" r:id="rId34"/>
    <p:sldId id="282" r:id="rId35"/>
    <p:sldId id="262" r:id="rId36"/>
    <p:sldId id="271" r:id="rId37"/>
    <p:sldId id="269" r:id="rId38"/>
    <p:sldId id="302" r:id="rId39"/>
    <p:sldId id="303" r:id="rId40"/>
    <p:sldId id="307" r:id="rId41"/>
    <p:sldId id="309" r:id="rId42"/>
    <p:sldId id="308" r:id="rId43"/>
    <p:sldId id="312" r:id="rId44"/>
    <p:sldId id="313" r:id="rId45"/>
    <p:sldId id="314" r:id="rId46"/>
    <p:sldId id="267" r:id="rId47"/>
    <p:sldId id="295" r:id="rId48"/>
    <p:sldId id="301" r:id="rId49"/>
    <p:sldId id="306" r:id="rId50"/>
    <p:sldId id="310" r:id="rId51"/>
  </p:sldIdLst>
  <p:sldSz cx="12801600" cy="9601200" type="A3"/>
  <p:notesSz cx="9925050" cy="14351000"/>
  <p:defaultTextStyle>
    <a:defPPr>
      <a:defRPr lang="en-US"/>
    </a:defPPr>
    <a:lvl1pPr marL="0" algn="l" defTabSz="537667" rtl="0" eaLnBrk="1" latinLnBrk="0" hangingPunct="1">
      <a:defRPr sz="2117" kern="1200">
        <a:solidFill>
          <a:schemeClr val="tx1"/>
        </a:solidFill>
        <a:latin typeface="+mn-lt"/>
        <a:ea typeface="+mn-ea"/>
        <a:cs typeface="+mn-cs"/>
      </a:defRPr>
    </a:lvl1pPr>
    <a:lvl2pPr marL="537667" algn="l" defTabSz="537667" rtl="0" eaLnBrk="1" latinLnBrk="0" hangingPunct="1">
      <a:defRPr sz="2117" kern="1200">
        <a:solidFill>
          <a:schemeClr val="tx1"/>
        </a:solidFill>
        <a:latin typeface="+mn-lt"/>
        <a:ea typeface="+mn-ea"/>
        <a:cs typeface="+mn-cs"/>
      </a:defRPr>
    </a:lvl2pPr>
    <a:lvl3pPr marL="1075334" algn="l" defTabSz="537667" rtl="0" eaLnBrk="1" latinLnBrk="0" hangingPunct="1">
      <a:defRPr sz="2117" kern="1200">
        <a:solidFill>
          <a:schemeClr val="tx1"/>
        </a:solidFill>
        <a:latin typeface="+mn-lt"/>
        <a:ea typeface="+mn-ea"/>
        <a:cs typeface="+mn-cs"/>
      </a:defRPr>
    </a:lvl3pPr>
    <a:lvl4pPr marL="1613002" algn="l" defTabSz="537667" rtl="0" eaLnBrk="1" latinLnBrk="0" hangingPunct="1">
      <a:defRPr sz="2117" kern="1200">
        <a:solidFill>
          <a:schemeClr val="tx1"/>
        </a:solidFill>
        <a:latin typeface="+mn-lt"/>
        <a:ea typeface="+mn-ea"/>
        <a:cs typeface="+mn-cs"/>
      </a:defRPr>
    </a:lvl4pPr>
    <a:lvl5pPr marL="2150669" algn="l" defTabSz="537667" rtl="0" eaLnBrk="1" latinLnBrk="0" hangingPunct="1">
      <a:defRPr sz="2117" kern="1200">
        <a:solidFill>
          <a:schemeClr val="tx1"/>
        </a:solidFill>
        <a:latin typeface="+mn-lt"/>
        <a:ea typeface="+mn-ea"/>
        <a:cs typeface="+mn-cs"/>
      </a:defRPr>
    </a:lvl5pPr>
    <a:lvl6pPr marL="2688336" algn="l" defTabSz="537667" rtl="0" eaLnBrk="1" latinLnBrk="0" hangingPunct="1">
      <a:defRPr sz="2117" kern="1200">
        <a:solidFill>
          <a:schemeClr val="tx1"/>
        </a:solidFill>
        <a:latin typeface="+mn-lt"/>
        <a:ea typeface="+mn-ea"/>
        <a:cs typeface="+mn-cs"/>
      </a:defRPr>
    </a:lvl6pPr>
    <a:lvl7pPr marL="3226003" algn="l" defTabSz="537667" rtl="0" eaLnBrk="1" latinLnBrk="0" hangingPunct="1">
      <a:defRPr sz="2117" kern="1200">
        <a:solidFill>
          <a:schemeClr val="tx1"/>
        </a:solidFill>
        <a:latin typeface="+mn-lt"/>
        <a:ea typeface="+mn-ea"/>
        <a:cs typeface="+mn-cs"/>
      </a:defRPr>
    </a:lvl7pPr>
    <a:lvl8pPr marL="3763670" algn="l" defTabSz="537667" rtl="0" eaLnBrk="1" latinLnBrk="0" hangingPunct="1">
      <a:defRPr sz="2117" kern="1200">
        <a:solidFill>
          <a:schemeClr val="tx1"/>
        </a:solidFill>
        <a:latin typeface="+mn-lt"/>
        <a:ea typeface="+mn-ea"/>
        <a:cs typeface="+mn-cs"/>
      </a:defRPr>
    </a:lvl8pPr>
    <a:lvl9pPr marL="4301338" algn="l" defTabSz="537667" rtl="0" eaLnBrk="1" latinLnBrk="0" hangingPunct="1">
      <a:defRPr sz="2117" kern="1200">
        <a:solidFill>
          <a:schemeClr val="tx1"/>
        </a:solidFill>
        <a:latin typeface="+mn-lt"/>
        <a:ea typeface="+mn-ea"/>
        <a:cs typeface="+mn-cs"/>
      </a:defRPr>
    </a:lvl9pPr>
  </p:defaultTextStyle>
  <p:extLst>
    <p:ext uri="{EFAFB233-063F-42B5-8137-9DF3F51BA10A}">
      <p15:sldGuideLst xmlns:p15="http://schemas.microsoft.com/office/powerpoint/2012/main">
        <p15:guide id="2" pos="5574" userDrawn="1">
          <p15:clr>
            <a:srgbClr val="A4A3A4"/>
          </p15:clr>
        </p15:guide>
        <p15:guide id="4" orient="horz" pos="6048" userDrawn="1">
          <p15:clr>
            <a:srgbClr val="A4A3A4"/>
          </p15:clr>
        </p15:guide>
        <p15:guide id="5" pos="7411" userDrawn="1">
          <p15:clr>
            <a:srgbClr val="A4A3A4"/>
          </p15:clr>
        </p15:guide>
        <p15:guide id="6" orient="horz" pos="302" userDrawn="1">
          <p15:clr>
            <a:srgbClr val="A4A3A4"/>
          </p15:clr>
        </p15:guide>
        <p15:guide id="7" orient="horz" pos="5950" userDrawn="1">
          <p15:clr>
            <a:srgbClr val="A4A3A4"/>
          </p15:clr>
        </p15:guide>
        <p15:guide id="9" pos="4157" userDrawn="1">
          <p15:clr>
            <a:srgbClr val="A4A3A4"/>
          </p15:clr>
        </p15:guide>
        <p15:guide id="10" orient="horz" pos="5655" userDrawn="1">
          <p15:clr>
            <a:srgbClr val="A4A3A4"/>
          </p15:clr>
        </p15:guide>
        <p15:guide id="11" orient="horz" pos="3523" userDrawn="1">
          <p15:clr>
            <a:srgbClr val="A4A3A4"/>
          </p15:clr>
        </p15:guide>
        <p15:guide id="12" orient="horz" pos="1512" userDrawn="1">
          <p15:clr>
            <a:srgbClr val="A4A3A4"/>
          </p15:clr>
        </p15:guide>
        <p15:guide id="13" pos="789" userDrawn="1">
          <p15:clr>
            <a:srgbClr val="A4A3A4"/>
          </p15:clr>
        </p15:guide>
        <p15:guide id="14" pos="4055" userDrawn="1">
          <p15:clr>
            <a:srgbClr val="A4A3A4"/>
          </p15:clr>
        </p15:guide>
        <p15:guide id="15" orient="horz" pos="3636" userDrawn="1">
          <p15:clr>
            <a:srgbClr val="A4A3A4"/>
          </p15:clr>
        </p15:guide>
        <p15:guide id="16" pos="4100" userDrawn="1">
          <p15:clr>
            <a:srgbClr val="A4A3A4"/>
          </p15:clr>
        </p15:guide>
      </p15:sldGuideLst>
    </p:ext>
    <p:ext uri="{2D200454-40CA-4A62-9FC3-DE9A4176ACB9}">
      <p15:notesGuideLst xmlns:p15="http://schemas.microsoft.com/office/powerpoint/2012/main">
        <p15:guide id="1" orient="horz" pos="4521" userDrawn="1">
          <p15:clr>
            <a:srgbClr val="A4A3A4"/>
          </p15:clr>
        </p15:guide>
        <p15:guide id="2" pos="312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EE1"/>
    <a:srgbClr val="274FA2"/>
    <a:srgbClr val="8AA5D6"/>
    <a:srgbClr val="980D20"/>
    <a:srgbClr val="0B5F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56" autoAdjust="0"/>
    <p:restoredTop sz="95565" autoAdjust="0"/>
  </p:normalViewPr>
  <p:slideViewPr>
    <p:cSldViewPr snapToGrid="0">
      <p:cViewPr varScale="1">
        <p:scale>
          <a:sx n="83" d="100"/>
          <a:sy n="83" d="100"/>
        </p:scale>
        <p:origin x="1776" y="108"/>
      </p:cViewPr>
      <p:guideLst>
        <p:guide pos="5574"/>
        <p:guide orient="horz" pos="6048"/>
        <p:guide pos="7411"/>
        <p:guide orient="horz" pos="302"/>
        <p:guide orient="horz" pos="5950"/>
        <p:guide pos="4157"/>
        <p:guide orient="horz" pos="5655"/>
        <p:guide orient="horz" pos="3523"/>
        <p:guide orient="horz" pos="1512"/>
        <p:guide pos="789"/>
        <p:guide pos="4055"/>
        <p:guide orient="horz" pos="3636"/>
        <p:guide pos="410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830"/>
    </p:cViewPr>
  </p:sorterViewPr>
  <p:notesViewPr>
    <p:cSldViewPr snapToGrid="0">
      <p:cViewPr varScale="1">
        <p:scale>
          <a:sx n="68" d="100"/>
          <a:sy n="68" d="100"/>
        </p:scale>
        <p:origin x="2142" y="84"/>
      </p:cViewPr>
      <p:guideLst>
        <p:guide orient="horz" pos="4521"/>
        <p:guide pos="312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8" y="0"/>
            <a:ext cx="4300854" cy="720042"/>
          </a:xfrm>
          <a:prstGeom prst="rect">
            <a:avLst/>
          </a:prstGeom>
        </p:spPr>
        <p:txBody>
          <a:bodyPr vert="horz" lIns="132700" tIns="66349" rIns="132700" bIns="66349" rtlCol="0"/>
          <a:lstStyle>
            <a:lvl1pPr algn="l">
              <a:defRPr sz="1700"/>
            </a:lvl1pPr>
          </a:lstStyle>
          <a:p>
            <a:endParaRPr lang="ru-RU"/>
          </a:p>
        </p:txBody>
      </p:sp>
      <p:sp>
        <p:nvSpPr>
          <p:cNvPr id="3" name="Дата 2"/>
          <p:cNvSpPr>
            <a:spLocks noGrp="1"/>
          </p:cNvSpPr>
          <p:nvPr>
            <p:ph type="dt" idx="1"/>
          </p:nvPr>
        </p:nvSpPr>
        <p:spPr>
          <a:xfrm>
            <a:off x="5621906" y="0"/>
            <a:ext cx="4300854" cy="720042"/>
          </a:xfrm>
          <a:prstGeom prst="rect">
            <a:avLst/>
          </a:prstGeom>
        </p:spPr>
        <p:txBody>
          <a:bodyPr vert="horz" lIns="132700" tIns="66349" rIns="132700" bIns="66349" rtlCol="0"/>
          <a:lstStyle>
            <a:lvl1pPr algn="r">
              <a:defRPr sz="1700"/>
            </a:lvl1pPr>
          </a:lstStyle>
          <a:p>
            <a:fld id="{9196B64A-E4C5-40A7-B80C-01F465152612}" type="datetimeFigureOut">
              <a:rPr lang="ru-RU" smtClean="0"/>
              <a:t>27.04.2023</a:t>
            </a:fld>
            <a:endParaRPr lang="ru-RU"/>
          </a:p>
        </p:txBody>
      </p:sp>
      <p:sp>
        <p:nvSpPr>
          <p:cNvPr id="4" name="Образ слайда 3"/>
          <p:cNvSpPr>
            <a:spLocks noGrp="1" noRot="1" noChangeAspect="1"/>
          </p:cNvSpPr>
          <p:nvPr>
            <p:ph type="sldImg" idx="2"/>
          </p:nvPr>
        </p:nvSpPr>
        <p:spPr>
          <a:xfrm>
            <a:off x="1735138" y="1795463"/>
            <a:ext cx="6454775" cy="4840287"/>
          </a:xfrm>
          <a:prstGeom prst="rect">
            <a:avLst/>
          </a:prstGeom>
          <a:noFill/>
          <a:ln w="12700">
            <a:solidFill>
              <a:prstClr val="black"/>
            </a:solidFill>
          </a:ln>
        </p:spPr>
        <p:txBody>
          <a:bodyPr vert="horz" lIns="132700" tIns="66349" rIns="132700" bIns="66349" rtlCol="0" anchor="ctr"/>
          <a:lstStyle/>
          <a:p>
            <a:endParaRPr lang="ru-RU"/>
          </a:p>
        </p:txBody>
      </p:sp>
      <p:sp>
        <p:nvSpPr>
          <p:cNvPr id="5" name="Заметки 4"/>
          <p:cNvSpPr>
            <a:spLocks noGrp="1"/>
          </p:cNvSpPr>
          <p:nvPr>
            <p:ph type="body" sz="quarter" idx="3"/>
          </p:nvPr>
        </p:nvSpPr>
        <p:spPr>
          <a:xfrm>
            <a:off x="992506" y="6906424"/>
            <a:ext cx="7940039" cy="5650706"/>
          </a:xfrm>
          <a:prstGeom prst="rect">
            <a:avLst/>
          </a:prstGeom>
        </p:spPr>
        <p:txBody>
          <a:bodyPr vert="horz" lIns="132700" tIns="66349" rIns="132700" bIns="66349"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8" y="13630970"/>
            <a:ext cx="4300854" cy="720041"/>
          </a:xfrm>
          <a:prstGeom prst="rect">
            <a:avLst/>
          </a:prstGeom>
        </p:spPr>
        <p:txBody>
          <a:bodyPr vert="horz" lIns="132700" tIns="66349" rIns="132700" bIns="66349" rtlCol="0" anchor="b"/>
          <a:lstStyle>
            <a:lvl1pPr algn="l">
              <a:defRPr sz="1700"/>
            </a:lvl1pPr>
          </a:lstStyle>
          <a:p>
            <a:endParaRPr lang="ru-RU"/>
          </a:p>
        </p:txBody>
      </p:sp>
      <p:sp>
        <p:nvSpPr>
          <p:cNvPr id="7" name="Номер слайда 6"/>
          <p:cNvSpPr>
            <a:spLocks noGrp="1"/>
          </p:cNvSpPr>
          <p:nvPr>
            <p:ph type="sldNum" sz="quarter" idx="5"/>
          </p:nvPr>
        </p:nvSpPr>
        <p:spPr>
          <a:xfrm>
            <a:off x="5621906" y="13630970"/>
            <a:ext cx="4300854" cy="720041"/>
          </a:xfrm>
          <a:prstGeom prst="rect">
            <a:avLst/>
          </a:prstGeom>
        </p:spPr>
        <p:txBody>
          <a:bodyPr vert="horz" lIns="132700" tIns="66349" rIns="132700" bIns="66349" rtlCol="0" anchor="b"/>
          <a:lstStyle>
            <a:lvl1pPr algn="r">
              <a:defRPr sz="1700"/>
            </a:lvl1pPr>
          </a:lstStyle>
          <a:p>
            <a:fld id="{99268DC4-2F86-4A58-B61E-B6DEA78FBAAE}" type="slidenum">
              <a:rPr lang="ru-RU" smtClean="0"/>
              <a:t>‹#›</a:t>
            </a:fld>
            <a:endParaRPr lang="ru-RU"/>
          </a:p>
        </p:txBody>
      </p:sp>
    </p:spTree>
    <p:extLst>
      <p:ext uri="{BB962C8B-B14F-4D97-AF65-F5344CB8AC3E}">
        <p14:creationId xmlns:p14="http://schemas.microsoft.com/office/powerpoint/2010/main" val="1702119717"/>
      </p:ext>
    </p:extLst>
  </p:cSld>
  <p:clrMap bg1="lt1" tx1="dk1" bg2="lt2" tx2="dk2" accent1="accent1" accent2="accent2" accent3="accent3" accent4="accent4" accent5="accent5" accent6="accent6" hlink="hlink" folHlink="folHlink"/>
  <p:notesStyle>
    <a:lvl1pPr marL="0" algn="l" defTabSz="1075334" rtl="0" eaLnBrk="1" latinLnBrk="0" hangingPunct="1">
      <a:defRPr sz="1411" kern="1200">
        <a:solidFill>
          <a:schemeClr val="tx1"/>
        </a:solidFill>
        <a:latin typeface="+mn-lt"/>
        <a:ea typeface="+mn-ea"/>
        <a:cs typeface="+mn-cs"/>
      </a:defRPr>
    </a:lvl1pPr>
    <a:lvl2pPr marL="537667" algn="l" defTabSz="1075334" rtl="0" eaLnBrk="1" latinLnBrk="0" hangingPunct="1">
      <a:defRPr sz="1411" kern="1200">
        <a:solidFill>
          <a:schemeClr val="tx1"/>
        </a:solidFill>
        <a:latin typeface="+mn-lt"/>
        <a:ea typeface="+mn-ea"/>
        <a:cs typeface="+mn-cs"/>
      </a:defRPr>
    </a:lvl2pPr>
    <a:lvl3pPr marL="1075334" algn="l" defTabSz="1075334" rtl="0" eaLnBrk="1" latinLnBrk="0" hangingPunct="1">
      <a:defRPr sz="1411" kern="1200">
        <a:solidFill>
          <a:schemeClr val="tx1"/>
        </a:solidFill>
        <a:latin typeface="+mn-lt"/>
        <a:ea typeface="+mn-ea"/>
        <a:cs typeface="+mn-cs"/>
      </a:defRPr>
    </a:lvl3pPr>
    <a:lvl4pPr marL="1613002" algn="l" defTabSz="1075334" rtl="0" eaLnBrk="1" latinLnBrk="0" hangingPunct="1">
      <a:defRPr sz="1411" kern="1200">
        <a:solidFill>
          <a:schemeClr val="tx1"/>
        </a:solidFill>
        <a:latin typeface="+mn-lt"/>
        <a:ea typeface="+mn-ea"/>
        <a:cs typeface="+mn-cs"/>
      </a:defRPr>
    </a:lvl4pPr>
    <a:lvl5pPr marL="2150669" algn="l" defTabSz="1075334" rtl="0" eaLnBrk="1" latinLnBrk="0" hangingPunct="1">
      <a:defRPr sz="1411" kern="1200">
        <a:solidFill>
          <a:schemeClr val="tx1"/>
        </a:solidFill>
        <a:latin typeface="+mn-lt"/>
        <a:ea typeface="+mn-ea"/>
        <a:cs typeface="+mn-cs"/>
      </a:defRPr>
    </a:lvl5pPr>
    <a:lvl6pPr marL="2688336" algn="l" defTabSz="1075334" rtl="0" eaLnBrk="1" latinLnBrk="0" hangingPunct="1">
      <a:defRPr sz="1411" kern="1200">
        <a:solidFill>
          <a:schemeClr val="tx1"/>
        </a:solidFill>
        <a:latin typeface="+mn-lt"/>
        <a:ea typeface="+mn-ea"/>
        <a:cs typeface="+mn-cs"/>
      </a:defRPr>
    </a:lvl6pPr>
    <a:lvl7pPr marL="3226003" algn="l" defTabSz="1075334" rtl="0" eaLnBrk="1" latinLnBrk="0" hangingPunct="1">
      <a:defRPr sz="1411" kern="1200">
        <a:solidFill>
          <a:schemeClr val="tx1"/>
        </a:solidFill>
        <a:latin typeface="+mn-lt"/>
        <a:ea typeface="+mn-ea"/>
        <a:cs typeface="+mn-cs"/>
      </a:defRPr>
    </a:lvl7pPr>
    <a:lvl8pPr marL="3763670" algn="l" defTabSz="1075334" rtl="0" eaLnBrk="1" latinLnBrk="0" hangingPunct="1">
      <a:defRPr sz="1411" kern="1200">
        <a:solidFill>
          <a:schemeClr val="tx1"/>
        </a:solidFill>
        <a:latin typeface="+mn-lt"/>
        <a:ea typeface="+mn-ea"/>
        <a:cs typeface="+mn-cs"/>
      </a:defRPr>
    </a:lvl8pPr>
    <a:lvl9pPr marL="4301338" algn="l" defTabSz="1075334" rtl="0" eaLnBrk="1" latinLnBrk="0" hangingPunct="1">
      <a:defRPr sz="141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9268DC4-2F86-4A58-B61E-B6DEA78FBAAE}" type="slidenum">
              <a:rPr lang="ru-RU" smtClean="0"/>
              <a:t>1</a:t>
            </a:fld>
            <a:endParaRPr lang="ru-RU"/>
          </a:p>
        </p:txBody>
      </p:sp>
    </p:spTree>
    <p:extLst>
      <p:ext uri="{BB962C8B-B14F-4D97-AF65-F5344CB8AC3E}">
        <p14:creationId xmlns:p14="http://schemas.microsoft.com/office/powerpoint/2010/main" val="1493951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pic>
        <p:nvPicPr>
          <p:cNvPr id="13" name="Рисунок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99" y="4533900"/>
            <a:ext cx="12804299" cy="5067300"/>
          </a:xfrm>
          <a:prstGeom prst="rect">
            <a:avLst/>
          </a:prstGeom>
          <a:noFill/>
        </p:spPr>
      </p:pic>
      <p:sp>
        <p:nvSpPr>
          <p:cNvPr id="2" name="Date Placeholder 1"/>
          <p:cNvSpPr>
            <a:spLocks noGrp="1"/>
          </p:cNvSpPr>
          <p:nvPr>
            <p:ph type="dt" sz="half" idx="10"/>
          </p:nvPr>
        </p:nvSpPr>
        <p:spPr/>
        <p:txBody>
          <a:bodyPr/>
          <a:lstStyle/>
          <a:p>
            <a:fld id="{B61BEF0D-F0BB-DE4B-95CE-6DB70DBA9567}" type="datetimeFigureOut">
              <a:rPr lang="en-US" smtClean="0"/>
              <a:pPr/>
              <a:t>4/27/2023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1" name="Прямая соединительная линия 10"/>
          <p:cNvCxnSpPr/>
          <p:nvPr userDrawn="1"/>
        </p:nvCxnSpPr>
        <p:spPr>
          <a:xfrm>
            <a:off x="604838" y="1330774"/>
            <a:ext cx="11591924" cy="0"/>
          </a:xfrm>
          <a:prstGeom prst="line">
            <a:avLst/>
          </a:prstGeom>
          <a:ln w="76200" cap="sq">
            <a:solidFill>
              <a:srgbClr val="274FA2"/>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userDrawn="1"/>
        </p:nvSpPr>
        <p:spPr>
          <a:xfrm>
            <a:off x="0" y="0"/>
            <a:ext cx="604838" cy="960120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 Placeholder 9"/>
          <p:cNvSpPr>
            <a:spLocks noGrp="1"/>
          </p:cNvSpPr>
          <p:nvPr>
            <p:ph type="body" sz="quarter" idx="14"/>
          </p:nvPr>
        </p:nvSpPr>
        <p:spPr>
          <a:xfrm>
            <a:off x="3727952" y="607591"/>
            <a:ext cx="8468810" cy="640080"/>
          </a:xfrm>
          <a:solidFill>
            <a:schemeClr val="tx1"/>
          </a:solidFill>
        </p:spPr>
        <p:txBody>
          <a:bodyPr anchor="t">
            <a:noAutofit/>
          </a:bodyPr>
          <a:lstStyle>
            <a:lvl1pPr marL="0" indent="0" algn="r">
              <a:buFontTx/>
              <a:buNone/>
              <a:defRPr sz="4000" b="1">
                <a:solidFill>
                  <a:srgbClr val="274FA2"/>
                </a:solidFill>
                <a:latin typeface="Calibri" panose="020F0502020204030204" pitchFamily="34" charset="0"/>
                <a:cs typeface="Calibri" panose="020F0502020204030204" pitchFamily="34" charset="0"/>
              </a:defRPr>
            </a:lvl1pPr>
            <a:lvl2pPr marL="640080" indent="0">
              <a:buFontTx/>
              <a:buNone/>
              <a:defRPr/>
            </a:lvl2pPr>
            <a:lvl3pPr marL="1280160" indent="0">
              <a:buFontTx/>
              <a:buNone/>
              <a:defRPr/>
            </a:lvl3pPr>
            <a:lvl4pPr marL="1920240" indent="0">
              <a:buFontTx/>
              <a:buNone/>
              <a:defRPr/>
            </a:lvl4pPr>
            <a:lvl5pPr marL="2560320" indent="0">
              <a:buFontTx/>
              <a:buNone/>
              <a:defRPr/>
            </a:lvl5pPr>
          </a:lstStyle>
          <a:p>
            <a:pPr lvl="0"/>
            <a:r>
              <a:rPr lang="ru-RU" dirty="0"/>
              <a:t>Образец текста</a:t>
            </a:r>
          </a:p>
        </p:txBody>
      </p:sp>
      <p:pic>
        <p:nvPicPr>
          <p:cNvPr id="22" name="Рисунок 2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7260" y="408551"/>
            <a:ext cx="2458269" cy="818896"/>
          </a:xfrm>
          <a:prstGeom prst="rect">
            <a:avLst/>
          </a:prstGeom>
        </p:spPr>
      </p:pic>
      <p:sp>
        <p:nvSpPr>
          <p:cNvPr id="14" name="Прямоугольник 13"/>
          <p:cNvSpPr/>
          <p:nvPr userDrawn="1"/>
        </p:nvSpPr>
        <p:spPr>
          <a:xfrm>
            <a:off x="604838" y="2286000"/>
            <a:ext cx="12196762" cy="7315200"/>
          </a:xfrm>
          <a:prstGeom prst="rect">
            <a:avLst/>
          </a:prstGeom>
          <a:gradFill flip="none" rotWithShape="1">
            <a:gsLst>
              <a:gs pos="0">
                <a:schemeClr val="tx1">
                  <a:lumMod val="0"/>
                  <a:lumOff val="100000"/>
                  <a:alpha val="86000"/>
                </a:schemeClr>
              </a:gs>
              <a:gs pos="7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9696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Пустой слайд">
    <p:spTree>
      <p:nvGrpSpPr>
        <p:cNvPr id="1" name=""/>
        <p:cNvGrpSpPr/>
        <p:nvPr/>
      </p:nvGrpSpPr>
      <p:grpSpPr>
        <a:xfrm>
          <a:off x="0" y="0"/>
          <a:ext cx="0" cy="0"/>
          <a:chOff x="0" y="0"/>
          <a:chExt cx="0" cy="0"/>
        </a:xfrm>
      </p:grpSpPr>
      <p:pic>
        <p:nvPicPr>
          <p:cNvPr id="13" name="Рисунок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99" y="4533900"/>
            <a:ext cx="12804299" cy="5067300"/>
          </a:xfrm>
          <a:prstGeom prst="rect">
            <a:avLst/>
          </a:prstGeom>
          <a:noFill/>
        </p:spPr>
      </p:pic>
      <p:sp>
        <p:nvSpPr>
          <p:cNvPr id="2" name="Date Placeholder 1"/>
          <p:cNvSpPr>
            <a:spLocks noGrp="1"/>
          </p:cNvSpPr>
          <p:nvPr>
            <p:ph type="dt" sz="half" idx="10"/>
          </p:nvPr>
        </p:nvSpPr>
        <p:spPr/>
        <p:txBody>
          <a:bodyPr/>
          <a:lstStyle/>
          <a:p>
            <a:fld id="{B61BEF0D-F0BB-DE4B-95CE-6DB70DBA9567}" type="datetimeFigureOut">
              <a:rPr lang="en-US" smtClean="0"/>
              <a:pPr/>
              <a:t>4/27/2023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1" name="Прямая соединительная линия 10"/>
          <p:cNvCxnSpPr/>
          <p:nvPr userDrawn="1"/>
        </p:nvCxnSpPr>
        <p:spPr>
          <a:xfrm>
            <a:off x="604838" y="1330774"/>
            <a:ext cx="11591924" cy="0"/>
          </a:xfrm>
          <a:prstGeom prst="line">
            <a:avLst/>
          </a:prstGeom>
          <a:ln w="76200" cap="sq">
            <a:solidFill>
              <a:srgbClr val="274FA2"/>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userDrawn="1"/>
        </p:nvSpPr>
        <p:spPr>
          <a:xfrm>
            <a:off x="0" y="0"/>
            <a:ext cx="604838" cy="960120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 Placeholder 9"/>
          <p:cNvSpPr>
            <a:spLocks noGrp="1"/>
          </p:cNvSpPr>
          <p:nvPr>
            <p:ph type="body" sz="quarter" idx="14"/>
          </p:nvPr>
        </p:nvSpPr>
        <p:spPr>
          <a:xfrm>
            <a:off x="3727952" y="607591"/>
            <a:ext cx="8468810" cy="640080"/>
          </a:xfrm>
          <a:solidFill>
            <a:schemeClr val="tx1"/>
          </a:solidFill>
        </p:spPr>
        <p:txBody>
          <a:bodyPr anchor="t">
            <a:noAutofit/>
          </a:bodyPr>
          <a:lstStyle>
            <a:lvl1pPr marL="0" indent="0" algn="r">
              <a:buFontTx/>
              <a:buNone/>
              <a:defRPr sz="4000" b="1">
                <a:solidFill>
                  <a:srgbClr val="274FA2"/>
                </a:solidFill>
                <a:latin typeface="Calibri" panose="020F0502020204030204" pitchFamily="34" charset="0"/>
                <a:cs typeface="Calibri" panose="020F0502020204030204" pitchFamily="34" charset="0"/>
              </a:defRPr>
            </a:lvl1pPr>
            <a:lvl2pPr marL="640080" indent="0">
              <a:buFontTx/>
              <a:buNone/>
              <a:defRPr/>
            </a:lvl2pPr>
            <a:lvl3pPr marL="1280160" indent="0">
              <a:buFontTx/>
              <a:buNone/>
              <a:defRPr/>
            </a:lvl3pPr>
            <a:lvl4pPr marL="1920240" indent="0">
              <a:buFontTx/>
              <a:buNone/>
              <a:defRPr/>
            </a:lvl4pPr>
            <a:lvl5pPr marL="2560320" indent="0">
              <a:buFontTx/>
              <a:buNone/>
              <a:defRPr/>
            </a:lvl5pPr>
          </a:lstStyle>
          <a:p>
            <a:pPr lvl="0"/>
            <a:r>
              <a:rPr lang="ru-RU" dirty="0"/>
              <a:t>Образец текста</a:t>
            </a:r>
          </a:p>
        </p:txBody>
      </p:sp>
      <p:pic>
        <p:nvPicPr>
          <p:cNvPr id="22" name="Рисунок 2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7260" y="408551"/>
            <a:ext cx="2458269" cy="818896"/>
          </a:xfrm>
          <a:prstGeom prst="rect">
            <a:avLst/>
          </a:prstGeom>
        </p:spPr>
      </p:pic>
      <p:sp>
        <p:nvSpPr>
          <p:cNvPr id="14" name="Прямоугольник 13"/>
          <p:cNvSpPr/>
          <p:nvPr userDrawn="1"/>
        </p:nvSpPr>
        <p:spPr>
          <a:xfrm>
            <a:off x="604838" y="2286000"/>
            <a:ext cx="12196762" cy="7315200"/>
          </a:xfrm>
          <a:prstGeom prst="rect">
            <a:avLst/>
          </a:prstGeom>
          <a:gradFill flip="none" rotWithShape="1">
            <a:gsLst>
              <a:gs pos="0">
                <a:schemeClr val="tx1">
                  <a:lumMod val="0"/>
                  <a:lumOff val="100000"/>
                  <a:alpha val="86000"/>
                </a:schemeClr>
              </a:gs>
              <a:gs pos="7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 Placeholder 9"/>
          <p:cNvSpPr>
            <a:spLocks noGrp="1"/>
          </p:cNvSpPr>
          <p:nvPr>
            <p:ph type="body" sz="quarter" idx="15"/>
          </p:nvPr>
        </p:nvSpPr>
        <p:spPr>
          <a:xfrm>
            <a:off x="937260" y="1645920"/>
            <a:ext cx="11259502" cy="640080"/>
          </a:xfrm>
          <a:solidFill>
            <a:srgbClr val="274FA2"/>
          </a:solidFill>
        </p:spPr>
        <p:txBody>
          <a:bodyPr anchor="t">
            <a:noAutofit/>
          </a:bodyPr>
          <a:lstStyle>
            <a:lvl1pPr marL="0" indent="0" algn="ctr">
              <a:spcBef>
                <a:spcPts val="0"/>
              </a:spcBef>
              <a:spcAft>
                <a:spcPts val="0"/>
              </a:spcAft>
              <a:buFontTx/>
              <a:buNone/>
              <a:defRPr sz="2800" b="1">
                <a:solidFill>
                  <a:schemeClr val="tx1"/>
                </a:solidFill>
                <a:latin typeface="Calibri" panose="020F0502020204030204" pitchFamily="34" charset="0"/>
                <a:cs typeface="Calibri" panose="020F0502020204030204" pitchFamily="34" charset="0"/>
              </a:defRPr>
            </a:lvl1pPr>
            <a:lvl2pPr marL="640080" indent="0">
              <a:buFontTx/>
              <a:buNone/>
              <a:defRPr/>
            </a:lvl2pPr>
            <a:lvl3pPr marL="1280160" indent="0">
              <a:buFontTx/>
              <a:buNone/>
              <a:defRPr/>
            </a:lvl3pPr>
            <a:lvl4pPr marL="1920240" indent="0">
              <a:buFontTx/>
              <a:buNone/>
              <a:defRPr/>
            </a:lvl4pPr>
            <a:lvl5pPr marL="2560320" indent="0">
              <a:buFontTx/>
              <a:buNone/>
              <a:defRPr/>
            </a:lvl5pPr>
          </a:lstStyle>
          <a:p>
            <a:pPr lvl="0"/>
            <a:r>
              <a:rPr lang="ru-RU" dirty="0"/>
              <a:t>Образец текста</a:t>
            </a:r>
          </a:p>
        </p:txBody>
      </p:sp>
    </p:spTree>
    <p:extLst>
      <p:ext uri="{BB962C8B-B14F-4D97-AF65-F5344CB8AC3E}">
        <p14:creationId xmlns:p14="http://schemas.microsoft.com/office/powerpoint/2010/main" val="1726029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86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pic>
        <p:nvPicPr>
          <p:cNvPr id="13" name="Рисунок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99" y="4533900"/>
            <a:ext cx="12804299" cy="5067300"/>
          </a:xfrm>
          <a:prstGeom prst="rect">
            <a:avLst/>
          </a:prstGeom>
          <a:noFill/>
        </p:spPr>
      </p:pic>
      <p:sp>
        <p:nvSpPr>
          <p:cNvPr id="2" name="Date Placeholder 1"/>
          <p:cNvSpPr>
            <a:spLocks noGrp="1"/>
          </p:cNvSpPr>
          <p:nvPr>
            <p:ph type="dt" sz="half" idx="10"/>
          </p:nvPr>
        </p:nvSpPr>
        <p:spPr/>
        <p:txBody>
          <a:bodyPr/>
          <a:lstStyle/>
          <a:p>
            <a:pPr marL="0" marR="0" lvl="0" indent="0" algn="r" defTabSz="537667"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1400" b="0" i="0" u="none" strike="noStrike" kern="1200" cap="none" spc="0" normalizeH="0" baseline="0" noProof="0" smtClean="0">
                <a:ln>
                  <a:noFill/>
                </a:ln>
                <a:solidFill>
                  <a:srgbClr val="146194">
                    <a:lumMod val="50000"/>
                  </a:srgbClr>
                </a:solidFill>
                <a:effectLst/>
                <a:uLnTx/>
                <a:uFillTx/>
                <a:latin typeface="Century Gothic" panose="020B0502020202020204"/>
                <a:ea typeface="+mn-ea"/>
                <a:cs typeface="+mn-cs"/>
              </a:rPr>
              <a:pPr marL="0" marR="0" lvl="0" indent="0" algn="r" defTabSz="537667" rtl="0" eaLnBrk="1" fontAlgn="auto" latinLnBrk="0" hangingPunct="1">
                <a:lnSpc>
                  <a:spcPct val="100000"/>
                </a:lnSpc>
                <a:spcBef>
                  <a:spcPts val="0"/>
                </a:spcBef>
                <a:spcAft>
                  <a:spcPts val="0"/>
                </a:spcAft>
                <a:buClrTx/>
                <a:buSzTx/>
                <a:buFontTx/>
                <a:buNone/>
                <a:tabLst/>
                <a:defRPr/>
              </a:pPr>
              <a:t>4/27/2023</a:t>
            </a:fld>
            <a:endParaRPr kumimoji="0" lang="en-US" sz="140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5376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537667" rtl="0" eaLnBrk="1" fontAlgn="auto" latinLnBrk="0" hangingPunct="1">
              <a:lnSpc>
                <a:spcPct val="100000"/>
              </a:lnSpc>
              <a:spcBef>
                <a:spcPts val="0"/>
              </a:spcBef>
              <a:spcAft>
                <a:spcPts val="0"/>
              </a:spcAft>
              <a:buClrTx/>
              <a:buSzTx/>
              <a:buFontTx/>
              <a:buNone/>
              <a:tabLst/>
              <a:defRPr/>
            </a:pPr>
            <a:fld id="{D57F1E4F-1CFF-5643-939E-217C01CDF565}" type="slidenum">
              <a:rPr kumimoji="0" lang="en-US" sz="3920" b="0" i="0" u="none" strike="noStrike" kern="1200" cap="none" spc="0" normalizeH="0" baseline="0" noProof="0" smtClean="0">
                <a:ln>
                  <a:noFill/>
                </a:ln>
                <a:solidFill>
                  <a:srgbClr val="146194">
                    <a:lumMod val="50000"/>
                  </a:srgbClr>
                </a:solidFill>
                <a:effectLst/>
                <a:uLnTx/>
                <a:uFillTx/>
                <a:latin typeface="Century Gothic" panose="020B0502020202020204"/>
                <a:ea typeface="+mn-ea"/>
                <a:cs typeface="+mn-cs"/>
              </a:rPr>
              <a:pPr marL="0" marR="0" lvl="0" indent="0" algn="r" defTabSz="537667" rtl="0" eaLnBrk="1" fontAlgn="auto" latinLnBrk="0" hangingPunct="1">
                <a:lnSpc>
                  <a:spcPct val="100000"/>
                </a:lnSpc>
                <a:spcBef>
                  <a:spcPts val="0"/>
                </a:spcBef>
                <a:spcAft>
                  <a:spcPts val="0"/>
                </a:spcAft>
                <a:buClrTx/>
                <a:buSzTx/>
                <a:buFontTx/>
                <a:buNone/>
                <a:tabLst/>
                <a:defRPr/>
              </a:pPr>
              <a:t>‹#›</a:t>
            </a:fld>
            <a:endParaRPr kumimoji="0" lang="en-US" sz="392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cxnSp>
        <p:nvCxnSpPr>
          <p:cNvPr id="11" name="Прямая соединительная линия 10"/>
          <p:cNvCxnSpPr/>
          <p:nvPr userDrawn="1"/>
        </p:nvCxnSpPr>
        <p:spPr>
          <a:xfrm>
            <a:off x="604838" y="1330774"/>
            <a:ext cx="11591924" cy="0"/>
          </a:xfrm>
          <a:prstGeom prst="line">
            <a:avLst/>
          </a:prstGeom>
          <a:ln w="76200" cap="sq">
            <a:solidFill>
              <a:srgbClr val="274FA2"/>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userDrawn="1"/>
        </p:nvSpPr>
        <p:spPr>
          <a:xfrm>
            <a:off x="0" y="0"/>
            <a:ext cx="604838" cy="960120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37667" rtl="0" eaLnBrk="1" fontAlgn="auto" latinLnBrk="0" hangingPunct="1">
              <a:lnSpc>
                <a:spcPct val="100000"/>
              </a:lnSpc>
              <a:spcBef>
                <a:spcPts val="0"/>
              </a:spcBef>
              <a:spcAft>
                <a:spcPts val="0"/>
              </a:spcAft>
              <a:buClrTx/>
              <a:buSzTx/>
              <a:buFontTx/>
              <a:buNone/>
              <a:tabLst/>
              <a:defRPr/>
            </a:pPr>
            <a:endParaRPr kumimoji="0" lang="ru-RU" sz="2117"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Text Placeholder 9"/>
          <p:cNvSpPr>
            <a:spLocks noGrp="1"/>
          </p:cNvSpPr>
          <p:nvPr>
            <p:ph type="body" sz="quarter" idx="14"/>
          </p:nvPr>
        </p:nvSpPr>
        <p:spPr>
          <a:xfrm>
            <a:off x="3727952" y="607591"/>
            <a:ext cx="8468810" cy="640080"/>
          </a:xfrm>
          <a:solidFill>
            <a:schemeClr val="tx1"/>
          </a:solidFill>
        </p:spPr>
        <p:txBody>
          <a:bodyPr anchor="t">
            <a:noAutofit/>
          </a:bodyPr>
          <a:lstStyle>
            <a:lvl1pPr marL="0" indent="0" algn="r">
              <a:buFontTx/>
              <a:buNone/>
              <a:defRPr sz="4000" b="1">
                <a:solidFill>
                  <a:srgbClr val="274FA2"/>
                </a:solidFill>
                <a:latin typeface="Moscow Sans Regular" panose="020B0503030702020504" pitchFamily="34" charset="-52"/>
              </a:defRPr>
            </a:lvl1pPr>
            <a:lvl2pPr marL="640080" indent="0">
              <a:buFontTx/>
              <a:buNone/>
              <a:defRPr/>
            </a:lvl2pPr>
            <a:lvl3pPr marL="1280160" indent="0">
              <a:buFontTx/>
              <a:buNone/>
              <a:defRPr/>
            </a:lvl3pPr>
            <a:lvl4pPr marL="1920240" indent="0">
              <a:buFontTx/>
              <a:buNone/>
              <a:defRPr/>
            </a:lvl4pPr>
            <a:lvl5pPr marL="2560320" indent="0">
              <a:buFontTx/>
              <a:buNone/>
              <a:defRPr/>
            </a:lvl5pPr>
          </a:lstStyle>
          <a:p>
            <a:pPr lvl="0"/>
            <a:r>
              <a:rPr lang="ru-RU" dirty="0"/>
              <a:t>Образец текста</a:t>
            </a:r>
          </a:p>
        </p:txBody>
      </p:sp>
      <p:pic>
        <p:nvPicPr>
          <p:cNvPr id="22" name="Рисунок 2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7260" y="408551"/>
            <a:ext cx="2458269" cy="818896"/>
          </a:xfrm>
          <a:prstGeom prst="rect">
            <a:avLst/>
          </a:prstGeom>
        </p:spPr>
      </p:pic>
      <p:sp>
        <p:nvSpPr>
          <p:cNvPr id="14" name="Прямоугольник 13"/>
          <p:cNvSpPr/>
          <p:nvPr userDrawn="1"/>
        </p:nvSpPr>
        <p:spPr>
          <a:xfrm>
            <a:off x="604838" y="2286000"/>
            <a:ext cx="12196762" cy="7315200"/>
          </a:xfrm>
          <a:prstGeom prst="rect">
            <a:avLst/>
          </a:prstGeom>
          <a:gradFill flip="none" rotWithShape="1">
            <a:gsLst>
              <a:gs pos="0">
                <a:schemeClr val="tx1">
                  <a:lumMod val="0"/>
                  <a:lumOff val="100000"/>
                  <a:alpha val="86000"/>
                </a:schemeClr>
              </a:gs>
              <a:gs pos="7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37667" rtl="0" eaLnBrk="1" fontAlgn="auto" latinLnBrk="0" hangingPunct="1">
              <a:lnSpc>
                <a:spcPct val="100000"/>
              </a:lnSpc>
              <a:spcBef>
                <a:spcPts val="0"/>
              </a:spcBef>
              <a:spcAft>
                <a:spcPts val="0"/>
              </a:spcAft>
              <a:buClrTx/>
              <a:buSzTx/>
              <a:buFontTx/>
              <a:buNone/>
              <a:tabLst/>
              <a:defRPr/>
            </a:pPr>
            <a:endParaRPr kumimoji="0" lang="ru-RU" sz="2117"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04525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Пустой слайд">
    <p:spTree>
      <p:nvGrpSpPr>
        <p:cNvPr id="1" name=""/>
        <p:cNvGrpSpPr/>
        <p:nvPr/>
      </p:nvGrpSpPr>
      <p:grpSpPr>
        <a:xfrm>
          <a:off x="0" y="0"/>
          <a:ext cx="0" cy="0"/>
          <a:chOff x="0" y="0"/>
          <a:chExt cx="0" cy="0"/>
        </a:xfrm>
      </p:grpSpPr>
      <p:pic>
        <p:nvPicPr>
          <p:cNvPr id="13" name="Рисунок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99" y="4533900"/>
            <a:ext cx="12804299" cy="5067300"/>
          </a:xfrm>
          <a:prstGeom prst="rect">
            <a:avLst/>
          </a:prstGeom>
          <a:noFill/>
        </p:spPr>
      </p:pic>
      <p:sp>
        <p:nvSpPr>
          <p:cNvPr id="2" name="Date Placeholder 1"/>
          <p:cNvSpPr>
            <a:spLocks noGrp="1"/>
          </p:cNvSpPr>
          <p:nvPr>
            <p:ph type="dt" sz="half" idx="10"/>
          </p:nvPr>
        </p:nvSpPr>
        <p:spPr/>
        <p:txBody>
          <a:bodyPr/>
          <a:lstStyle/>
          <a:p>
            <a:pPr marL="0" marR="0" lvl="0" indent="0" algn="r" defTabSz="537667"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1400" b="0" i="0" u="none" strike="noStrike" kern="1200" cap="none" spc="0" normalizeH="0" baseline="0" noProof="0" smtClean="0">
                <a:ln>
                  <a:noFill/>
                </a:ln>
                <a:solidFill>
                  <a:srgbClr val="146194">
                    <a:lumMod val="50000"/>
                  </a:srgbClr>
                </a:solidFill>
                <a:effectLst/>
                <a:uLnTx/>
                <a:uFillTx/>
                <a:latin typeface="Century Gothic" panose="020B0502020202020204"/>
                <a:ea typeface="+mn-ea"/>
                <a:cs typeface="+mn-cs"/>
              </a:rPr>
              <a:pPr marL="0" marR="0" lvl="0" indent="0" algn="r" defTabSz="537667" rtl="0" eaLnBrk="1" fontAlgn="auto" latinLnBrk="0" hangingPunct="1">
                <a:lnSpc>
                  <a:spcPct val="100000"/>
                </a:lnSpc>
                <a:spcBef>
                  <a:spcPts val="0"/>
                </a:spcBef>
                <a:spcAft>
                  <a:spcPts val="0"/>
                </a:spcAft>
                <a:buClrTx/>
                <a:buSzTx/>
                <a:buFontTx/>
                <a:buNone/>
                <a:tabLst/>
                <a:defRPr/>
              </a:pPr>
              <a:t>4/27/2023</a:t>
            </a:fld>
            <a:endParaRPr kumimoji="0" lang="en-US" sz="140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5376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537667" rtl="0" eaLnBrk="1" fontAlgn="auto" latinLnBrk="0" hangingPunct="1">
              <a:lnSpc>
                <a:spcPct val="100000"/>
              </a:lnSpc>
              <a:spcBef>
                <a:spcPts val="0"/>
              </a:spcBef>
              <a:spcAft>
                <a:spcPts val="0"/>
              </a:spcAft>
              <a:buClrTx/>
              <a:buSzTx/>
              <a:buFontTx/>
              <a:buNone/>
              <a:tabLst/>
              <a:defRPr/>
            </a:pPr>
            <a:fld id="{D57F1E4F-1CFF-5643-939E-217C01CDF565}" type="slidenum">
              <a:rPr kumimoji="0" lang="en-US" sz="3920" b="0" i="0" u="none" strike="noStrike" kern="1200" cap="none" spc="0" normalizeH="0" baseline="0" noProof="0" smtClean="0">
                <a:ln>
                  <a:noFill/>
                </a:ln>
                <a:solidFill>
                  <a:srgbClr val="146194">
                    <a:lumMod val="50000"/>
                  </a:srgbClr>
                </a:solidFill>
                <a:effectLst/>
                <a:uLnTx/>
                <a:uFillTx/>
                <a:latin typeface="Century Gothic" panose="020B0502020202020204"/>
                <a:ea typeface="+mn-ea"/>
                <a:cs typeface="+mn-cs"/>
              </a:rPr>
              <a:pPr marL="0" marR="0" lvl="0" indent="0" algn="r" defTabSz="537667" rtl="0" eaLnBrk="1" fontAlgn="auto" latinLnBrk="0" hangingPunct="1">
                <a:lnSpc>
                  <a:spcPct val="100000"/>
                </a:lnSpc>
                <a:spcBef>
                  <a:spcPts val="0"/>
                </a:spcBef>
                <a:spcAft>
                  <a:spcPts val="0"/>
                </a:spcAft>
                <a:buClrTx/>
                <a:buSzTx/>
                <a:buFontTx/>
                <a:buNone/>
                <a:tabLst/>
                <a:defRPr/>
              </a:pPr>
              <a:t>‹#›</a:t>
            </a:fld>
            <a:endParaRPr kumimoji="0" lang="en-US" sz="392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cxnSp>
        <p:nvCxnSpPr>
          <p:cNvPr id="11" name="Прямая соединительная линия 10"/>
          <p:cNvCxnSpPr/>
          <p:nvPr userDrawn="1"/>
        </p:nvCxnSpPr>
        <p:spPr>
          <a:xfrm>
            <a:off x="604838" y="1330774"/>
            <a:ext cx="11591924" cy="0"/>
          </a:xfrm>
          <a:prstGeom prst="line">
            <a:avLst/>
          </a:prstGeom>
          <a:ln w="76200" cap="sq">
            <a:solidFill>
              <a:srgbClr val="274FA2"/>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userDrawn="1"/>
        </p:nvSpPr>
        <p:spPr>
          <a:xfrm>
            <a:off x="0" y="0"/>
            <a:ext cx="604838" cy="960120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37667" rtl="0" eaLnBrk="1" fontAlgn="auto" latinLnBrk="0" hangingPunct="1">
              <a:lnSpc>
                <a:spcPct val="100000"/>
              </a:lnSpc>
              <a:spcBef>
                <a:spcPts val="0"/>
              </a:spcBef>
              <a:spcAft>
                <a:spcPts val="0"/>
              </a:spcAft>
              <a:buClrTx/>
              <a:buSzTx/>
              <a:buFontTx/>
              <a:buNone/>
              <a:tabLst/>
              <a:defRPr/>
            </a:pPr>
            <a:endParaRPr kumimoji="0" lang="ru-RU" sz="2117"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Text Placeholder 9"/>
          <p:cNvSpPr>
            <a:spLocks noGrp="1"/>
          </p:cNvSpPr>
          <p:nvPr>
            <p:ph type="body" sz="quarter" idx="14"/>
          </p:nvPr>
        </p:nvSpPr>
        <p:spPr>
          <a:xfrm>
            <a:off x="3727952" y="607591"/>
            <a:ext cx="8468810" cy="640080"/>
          </a:xfrm>
          <a:solidFill>
            <a:schemeClr val="tx1"/>
          </a:solidFill>
        </p:spPr>
        <p:txBody>
          <a:bodyPr anchor="t">
            <a:noAutofit/>
          </a:bodyPr>
          <a:lstStyle>
            <a:lvl1pPr marL="0" indent="0" algn="r">
              <a:buFontTx/>
              <a:buNone/>
              <a:defRPr sz="4000" b="1">
                <a:solidFill>
                  <a:srgbClr val="274FA2"/>
                </a:solidFill>
                <a:latin typeface="Moscow Sans Regular" panose="020B0503030702020504" pitchFamily="34" charset="-52"/>
              </a:defRPr>
            </a:lvl1pPr>
            <a:lvl2pPr marL="640080" indent="0">
              <a:buFontTx/>
              <a:buNone/>
              <a:defRPr/>
            </a:lvl2pPr>
            <a:lvl3pPr marL="1280160" indent="0">
              <a:buFontTx/>
              <a:buNone/>
              <a:defRPr/>
            </a:lvl3pPr>
            <a:lvl4pPr marL="1920240" indent="0">
              <a:buFontTx/>
              <a:buNone/>
              <a:defRPr/>
            </a:lvl4pPr>
            <a:lvl5pPr marL="2560320" indent="0">
              <a:buFontTx/>
              <a:buNone/>
              <a:defRPr/>
            </a:lvl5pPr>
          </a:lstStyle>
          <a:p>
            <a:pPr lvl="0"/>
            <a:r>
              <a:rPr lang="ru-RU" dirty="0"/>
              <a:t>Образец текста</a:t>
            </a:r>
          </a:p>
        </p:txBody>
      </p:sp>
      <p:pic>
        <p:nvPicPr>
          <p:cNvPr id="22" name="Рисунок 2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7260" y="408551"/>
            <a:ext cx="2458269" cy="818896"/>
          </a:xfrm>
          <a:prstGeom prst="rect">
            <a:avLst/>
          </a:prstGeom>
        </p:spPr>
      </p:pic>
      <p:sp>
        <p:nvSpPr>
          <p:cNvPr id="14" name="Прямоугольник 13"/>
          <p:cNvSpPr/>
          <p:nvPr userDrawn="1"/>
        </p:nvSpPr>
        <p:spPr>
          <a:xfrm>
            <a:off x="604838" y="2286000"/>
            <a:ext cx="12196762" cy="7315200"/>
          </a:xfrm>
          <a:prstGeom prst="rect">
            <a:avLst/>
          </a:prstGeom>
          <a:gradFill flip="none" rotWithShape="1">
            <a:gsLst>
              <a:gs pos="0">
                <a:schemeClr val="tx1">
                  <a:lumMod val="0"/>
                  <a:lumOff val="100000"/>
                  <a:alpha val="86000"/>
                </a:schemeClr>
              </a:gs>
              <a:gs pos="7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37667" rtl="0" eaLnBrk="1" fontAlgn="auto" latinLnBrk="0" hangingPunct="1">
              <a:lnSpc>
                <a:spcPct val="100000"/>
              </a:lnSpc>
              <a:spcBef>
                <a:spcPts val="0"/>
              </a:spcBef>
              <a:spcAft>
                <a:spcPts val="0"/>
              </a:spcAft>
              <a:buClrTx/>
              <a:buSzTx/>
              <a:buFontTx/>
              <a:buNone/>
              <a:tabLst/>
              <a:defRPr/>
            </a:pPr>
            <a:endParaRPr kumimoji="0" lang="ru-RU" sz="2117"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 name="Text Placeholder 9"/>
          <p:cNvSpPr>
            <a:spLocks noGrp="1"/>
          </p:cNvSpPr>
          <p:nvPr>
            <p:ph type="body" sz="quarter" idx="15"/>
          </p:nvPr>
        </p:nvSpPr>
        <p:spPr>
          <a:xfrm>
            <a:off x="937260" y="1645920"/>
            <a:ext cx="11259502" cy="640080"/>
          </a:xfrm>
          <a:solidFill>
            <a:srgbClr val="274FA2"/>
          </a:solidFill>
        </p:spPr>
        <p:txBody>
          <a:bodyPr anchor="t">
            <a:noAutofit/>
          </a:bodyPr>
          <a:lstStyle>
            <a:lvl1pPr marL="0" indent="0" algn="ctr">
              <a:spcBef>
                <a:spcPts val="0"/>
              </a:spcBef>
              <a:spcAft>
                <a:spcPts val="0"/>
              </a:spcAft>
              <a:buFontTx/>
              <a:buNone/>
              <a:defRPr sz="2800" b="1">
                <a:solidFill>
                  <a:schemeClr val="tx1"/>
                </a:solidFill>
                <a:latin typeface="Moscow Sans Regular" panose="020B0503030702020504" pitchFamily="34" charset="-52"/>
              </a:defRPr>
            </a:lvl1pPr>
            <a:lvl2pPr marL="640080" indent="0">
              <a:buFontTx/>
              <a:buNone/>
              <a:defRPr/>
            </a:lvl2pPr>
            <a:lvl3pPr marL="1280160" indent="0">
              <a:buFontTx/>
              <a:buNone/>
              <a:defRPr/>
            </a:lvl3pPr>
            <a:lvl4pPr marL="1920240" indent="0">
              <a:buFontTx/>
              <a:buNone/>
              <a:defRPr/>
            </a:lvl4pPr>
            <a:lvl5pPr marL="2560320" indent="0">
              <a:buFontTx/>
              <a:buNone/>
              <a:defRPr/>
            </a:lvl5pPr>
          </a:lstStyle>
          <a:p>
            <a:pPr lvl="0"/>
            <a:r>
              <a:rPr lang="ru-RU" dirty="0"/>
              <a:t>Образец текста</a:t>
            </a:r>
          </a:p>
        </p:txBody>
      </p:sp>
    </p:spTree>
    <p:extLst>
      <p:ext uri="{BB962C8B-B14F-4D97-AF65-F5344CB8AC3E}">
        <p14:creationId xmlns:p14="http://schemas.microsoft.com/office/powerpoint/2010/main" val="946022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146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6761" y="6294120"/>
            <a:ext cx="9176814" cy="2133600"/>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746761" y="746761"/>
            <a:ext cx="9176814" cy="5274738"/>
          </a:xfrm>
          <a:prstGeom prst="rect">
            <a:avLst/>
          </a:prstGeom>
        </p:spPr>
        <p:txBody>
          <a:bodyPr vert="horz" lIns="91440" tIns="45720" rIns="91440" bIns="45720" rtlCol="0" anchor="ctr">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2"/>
          </p:nvPr>
        </p:nvSpPr>
        <p:spPr>
          <a:xfrm>
            <a:off x="10402344" y="8641085"/>
            <a:ext cx="1680648" cy="511175"/>
          </a:xfrm>
          <a:prstGeom prst="rect">
            <a:avLst/>
          </a:prstGeom>
        </p:spPr>
        <p:txBody>
          <a:bodyPr vert="horz" lIns="91440" tIns="45720" rIns="91440" bIns="45720" rtlCol="0" anchor="t"/>
          <a:lstStyle>
            <a:lvl1pPr algn="r">
              <a:defRPr sz="1400" b="0" i="0">
                <a:solidFill>
                  <a:schemeClr val="bg2">
                    <a:lumMod val="50000"/>
                  </a:schemeClr>
                </a:solidFill>
                <a:effectLst/>
                <a:latin typeface="+mn-lt"/>
              </a:defRPr>
            </a:lvl1pPr>
          </a:lstStyle>
          <a:p>
            <a:fld id="{B61BEF0D-F0BB-DE4B-95CE-6DB70DBA9567}" type="datetimeFigureOut">
              <a:rPr lang="en-US" smtClean="0"/>
              <a:pPr/>
              <a:t>4/27/2023</a:t>
            </a:fld>
            <a:endParaRPr lang="en-US" dirty="0"/>
          </a:p>
        </p:txBody>
      </p:sp>
      <p:sp>
        <p:nvSpPr>
          <p:cNvPr id="5" name="Footer Placeholder 4"/>
          <p:cNvSpPr>
            <a:spLocks noGrp="1"/>
          </p:cNvSpPr>
          <p:nvPr>
            <p:ph type="ftr" sz="quarter" idx="3"/>
          </p:nvPr>
        </p:nvSpPr>
        <p:spPr>
          <a:xfrm>
            <a:off x="746760" y="8641081"/>
            <a:ext cx="8136414" cy="511175"/>
          </a:xfrm>
          <a:prstGeom prst="rect">
            <a:avLst/>
          </a:prstGeom>
        </p:spPr>
        <p:txBody>
          <a:bodyPr vert="horz" lIns="91440" tIns="45720" rIns="91440" bIns="45720" rtlCol="0" anchor="t"/>
          <a:lstStyle>
            <a:lvl1pPr algn="l">
              <a:defRPr sz="14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884197" y="7809870"/>
            <a:ext cx="1199670" cy="937895"/>
          </a:xfrm>
          <a:prstGeom prst="rect">
            <a:avLst/>
          </a:prstGeom>
        </p:spPr>
        <p:txBody>
          <a:bodyPr vert="horz" lIns="91440" tIns="45720" rIns="91440" bIns="45720" rtlCol="0" anchor="b"/>
          <a:lstStyle>
            <a:lvl1pPr algn="r">
              <a:defRPr sz="392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4173378"/>
      </p:ext>
    </p:extLst>
  </p:cSld>
  <p:clrMap bg1="dk1" tx1="lt1" bg2="dk2" tx2="lt2" accent1="accent1" accent2="accent2" accent3="accent3" accent4="accent4" accent5="accent5" accent6="accent6" hlink="hlink" folHlink="folHlink"/>
  <p:sldLayoutIdLst>
    <p:sldLayoutId id="2147483782" r:id="rId1"/>
    <p:sldLayoutId id="2147483794" r:id="rId2"/>
    <p:sldLayoutId id="2147483793" r:id="rId3"/>
  </p:sldLayoutIdLst>
  <p:txStyles>
    <p:titleStyle>
      <a:lvl1pPr algn="l" defTabSz="640080" rtl="0" eaLnBrk="1" latinLnBrk="0" hangingPunct="1">
        <a:spcBef>
          <a:spcPct val="0"/>
        </a:spcBef>
        <a:buNone/>
        <a:defRPr sz="448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00050" indent="-400050" algn="l" defTabSz="640080" rtl="0" eaLnBrk="1" latinLnBrk="0" hangingPunct="1">
        <a:spcBef>
          <a:spcPct val="20000"/>
        </a:spcBef>
        <a:spcAft>
          <a:spcPts val="840"/>
        </a:spcAft>
        <a:buClr>
          <a:schemeClr val="tx1"/>
        </a:buClr>
        <a:buSzPct val="80000"/>
        <a:buFont typeface="Wingdings 3" panose="05040102010807070707" pitchFamily="18" charset="2"/>
        <a:buChar char=""/>
        <a:defRPr sz="2800" kern="1200" cap="none">
          <a:solidFill>
            <a:schemeClr val="bg2">
              <a:lumMod val="75000"/>
            </a:schemeClr>
          </a:solidFill>
          <a:effectLst/>
          <a:latin typeface="+mn-lt"/>
          <a:ea typeface="+mn-ea"/>
          <a:cs typeface="+mn-cs"/>
        </a:defRPr>
      </a:lvl1pPr>
      <a:lvl2pPr marL="1040130" indent="-400050" algn="l" defTabSz="640080" rtl="0" eaLnBrk="1" latinLnBrk="0" hangingPunct="1">
        <a:spcBef>
          <a:spcPct val="20000"/>
        </a:spcBef>
        <a:spcAft>
          <a:spcPts val="840"/>
        </a:spcAft>
        <a:buClr>
          <a:schemeClr val="tx1"/>
        </a:buClr>
        <a:buSzPct val="80000"/>
        <a:buFont typeface="Wingdings 3" panose="05040102010807070707" pitchFamily="18" charset="2"/>
        <a:buChar char=""/>
        <a:defRPr sz="2520" kern="1200" cap="none">
          <a:solidFill>
            <a:schemeClr val="bg2">
              <a:lumMod val="75000"/>
            </a:schemeClr>
          </a:solidFill>
          <a:effectLst/>
          <a:latin typeface="+mn-lt"/>
          <a:ea typeface="+mn-ea"/>
          <a:cs typeface="+mn-cs"/>
        </a:defRPr>
      </a:lvl2pPr>
      <a:lvl3pPr marL="1680210" indent="-400050" algn="l" defTabSz="640080" rtl="0" eaLnBrk="1" latinLnBrk="0" hangingPunct="1">
        <a:spcBef>
          <a:spcPct val="20000"/>
        </a:spcBef>
        <a:spcAft>
          <a:spcPts val="840"/>
        </a:spcAft>
        <a:buClr>
          <a:schemeClr val="tx1"/>
        </a:buClr>
        <a:buSzPct val="80000"/>
        <a:buFont typeface="Wingdings 3" panose="05040102010807070707" pitchFamily="18" charset="2"/>
        <a:buChar char=""/>
        <a:defRPr sz="2240" kern="1200" cap="none">
          <a:solidFill>
            <a:schemeClr val="bg2">
              <a:lumMod val="75000"/>
            </a:schemeClr>
          </a:solidFill>
          <a:effectLst/>
          <a:latin typeface="+mn-lt"/>
          <a:ea typeface="+mn-ea"/>
          <a:cs typeface="+mn-cs"/>
        </a:defRPr>
      </a:lvl3pPr>
      <a:lvl4pPr marL="2160270" indent="-24003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4pPr>
      <a:lvl5pPr marL="2800350" indent="-24003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p:bodyStyle>
    <p:otherStyle>
      <a:defPPr>
        <a:defRPr lang="en-US"/>
      </a:defPPr>
      <a:lvl1pPr marL="0" algn="l" defTabSz="640080" rtl="0" eaLnBrk="1" latinLnBrk="0" hangingPunct="1">
        <a:defRPr sz="2520" kern="1200">
          <a:solidFill>
            <a:schemeClr val="tx1"/>
          </a:solidFill>
          <a:latin typeface="+mn-lt"/>
          <a:ea typeface="+mn-ea"/>
          <a:cs typeface="+mn-cs"/>
        </a:defRPr>
      </a:lvl1pPr>
      <a:lvl2pPr marL="640080" algn="l" defTabSz="640080" rtl="0" eaLnBrk="1" latinLnBrk="0" hangingPunct="1">
        <a:defRPr sz="2520" kern="1200">
          <a:solidFill>
            <a:schemeClr val="tx1"/>
          </a:solidFill>
          <a:latin typeface="+mn-lt"/>
          <a:ea typeface="+mn-ea"/>
          <a:cs typeface="+mn-cs"/>
        </a:defRPr>
      </a:lvl2pPr>
      <a:lvl3pPr marL="1280160" algn="l" defTabSz="640080" rtl="0" eaLnBrk="1" latinLnBrk="0" hangingPunct="1">
        <a:defRPr sz="2520" kern="1200">
          <a:solidFill>
            <a:schemeClr val="tx1"/>
          </a:solidFill>
          <a:latin typeface="+mn-lt"/>
          <a:ea typeface="+mn-ea"/>
          <a:cs typeface="+mn-cs"/>
        </a:defRPr>
      </a:lvl3pPr>
      <a:lvl4pPr marL="1920240" algn="l" defTabSz="640080" rtl="0" eaLnBrk="1" latinLnBrk="0" hangingPunct="1">
        <a:defRPr sz="2520" kern="1200">
          <a:solidFill>
            <a:schemeClr val="tx1"/>
          </a:solidFill>
          <a:latin typeface="+mn-lt"/>
          <a:ea typeface="+mn-ea"/>
          <a:cs typeface="+mn-cs"/>
        </a:defRPr>
      </a:lvl4pPr>
      <a:lvl5pPr marL="2560320" algn="l" defTabSz="640080" rtl="0" eaLnBrk="1" latinLnBrk="0" hangingPunct="1">
        <a:defRPr sz="2520" kern="1200">
          <a:solidFill>
            <a:schemeClr val="tx1"/>
          </a:solidFill>
          <a:latin typeface="+mn-lt"/>
          <a:ea typeface="+mn-ea"/>
          <a:cs typeface="+mn-cs"/>
        </a:defRPr>
      </a:lvl5pPr>
      <a:lvl6pPr marL="3200400" algn="l" defTabSz="640080" rtl="0" eaLnBrk="1" latinLnBrk="0" hangingPunct="1">
        <a:defRPr sz="2520" kern="1200">
          <a:solidFill>
            <a:schemeClr val="tx1"/>
          </a:solidFill>
          <a:latin typeface="+mn-lt"/>
          <a:ea typeface="+mn-ea"/>
          <a:cs typeface="+mn-cs"/>
        </a:defRPr>
      </a:lvl6pPr>
      <a:lvl7pPr marL="3840480" algn="l" defTabSz="640080" rtl="0" eaLnBrk="1" latinLnBrk="0" hangingPunct="1">
        <a:defRPr sz="2520" kern="1200">
          <a:solidFill>
            <a:schemeClr val="tx1"/>
          </a:solidFill>
          <a:latin typeface="+mn-lt"/>
          <a:ea typeface="+mn-ea"/>
          <a:cs typeface="+mn-cs"/>
        </a:defRPr>
      </a:lvl7pPr>
      <a:lvl8pPr marL="4480560" algn="l" defTabSz="640080" rtl="0" eaLnBrk="1" latinLnBrk="0" hangingPunct="1">
        <a:defRPr sz="2520" kern="1200">
          <a:solidFill>
            <a:schemeClr val="tx1"/>
          </a:solidFill>
          <a:latin typeface="+mn-lt"/>
          <a:ea typeface="+mn-ea"/>
          <a:cs typeface="+mn-cs"/>
        </a:defRPr>
      </a:lvl8pPr>
      <a:lvl9pPr marL="5120640" algn="l" defTabSz="640080" rtl="0" eaLnBrk="1" latinLnBrk="0" hangingPunct="1">
        <a:defRPr sz="25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6761" y="6294120"/>
            <a:ext cx="9176814" cy="2133600"/>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746761" y="746761"/>
            <a:ext cx="9176814" cy="5274738"/>
          </a:xfrm>
          <a:prstGeom prst="rect">
            <a:avLst/>
          </a:prstGeom>
        </p:spPr>
        <p:txBody>
          <a:bodyPr vert="horz" lIns="91440" tIns="45720" rIns="91440" bIns="45720" rtlCol="0" anchor="ctr">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2"/>
          </p:nvPr>
        </p:nvSpPr>
        <p:spPr>
          <a:xfrm>
            <a:off x="10402344" y="8641085"/>
            <a:ext cx="1680648" cy="511175"/>
          </a:xfrm>
          <a:prstGeom prst="rect">
            <a:avLst/>
          </a:prstGeom>
        </p:spPr>
        <p:txBody>
          <a:bodyPr vert="horz" lIns="91440" tIns="45720" rIns="91440" bIns="45720" rtlCol="0" anchor="t"/>
          <a:lstStyle>
            <a:lvl1pPr algn="r">
              <a:defRPr sz="1400" b="0" i="0">
                <a:solidFill>
                  <a:schemeClr val="bg2">
                    <a:lumMod val="50000"/>
                  </a:schemeClr>
                </a:solidFill>
                <a:effectLst/>
                <a:latin typeface="+mn-lt"/>
              </a:defRPr>
            </a:lvl1pPr>
          </a:lstStyle>
          <a:p>
            <a:pPr marL="0" marR="0" lvl="0" indent="0" algn="r" defTabSz="537667"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1400" b="0" i="0" u="none" strike="noStrike" kern="1200" cap="none" spc="0" normalizeH="0" baseline="0" noProof="0" smtClean="0">
                <a:ln>
                  <a:noFill/>
                </a:ln>
                <a:solidFill>
                  <a:srgbClr val="146194">
                    <a:lumMod val="50000"/>
                  </a:srgbClr>
                </a:solidFill>
                <a:effectLst/>
                <a:uLnTx/>
                <a:uFillTx/>
                <a:latin typeface="Century Gothic" panose="020B0502020202020204"/>
                <a:ea typeface="+mn-ea"/>
                <a:cs typeface="+mn-cs"/>
              </a:rPr>
              <a:pPr marL="0" marR="0" lvl="0" indent="0" algn="r" defTabSz="537667" rtl="0" eaLnBrk="1" fontAlgn="auto" latinLnBrk="0" hangingPunct="1">
                <a:lnSpc>
                  <a:spcPct val="100000"/>
                </a:lnSpc>
                <a:spcBef>
                  <a:spcPts val="0"/>
                </a:spcBef>
                <a:spcAft>
                  <a:spcPts val="0"/>
                </a:spcAft>
                <a:buClrTx/>
                <a:buSzTx/>
                <a:buFontTx/>
                <a:buNone/>
                <a:tabLst/>
                <a:defRPr/>
              </a:pPr>
              <a:t>4/27/2023</a:t>
            </a:fld>
            <a:endParaRPr kumimoji="0" lang="en-US" sz="140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746760" y="8641081"/>
            <a:ext cx="8136414" cy="511175"/>
          </a:xfrm>
          <a:prstGeom prst="rect">
            <a:avLst/>
          </a:prstGeom>
        </p:spPr>
        <p:txBody>
          <a:bodyPr vert="horz" lIns="91440" tIns="45720" rIns="91440" bIns="45720" rtlCol="0" anchor="t"/>
          <a:lstStyle>
            <a:lvl1pPr algn="l">
              <a:defRPr sz="1400" b="0" i="0">
                <a:solidFill>
                  <a:schemeClr val="bg2">
                    <a:lumMod val="50000"/>
                  </a:schemeClr>
                </a:solidFill>
                <a:effectLst/>
                <a:latin typeface="+mn-lt"/>
              </a:defRPr>
            </a:lvl1pPr>
          </a:lstStyle>
          <a:p>
            <a:pPr marL="0" marR="0" lvl="0" indent="0" algn="l" defTabSz="5376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884197" y="7809870"/>
            <a:ext cx="1199670" cy="937895"/>
          </a:xfrm>
          <a:prstGeom prst="rect">
            <a:avLst/>
          </a:prstGeom>
        </p:spPr>
        <p:txBody>
          <a:bodyPr vert="horz" lIns="91440" tIns="45720" rIns="91440" bIns="45720" rtlCol="0" anchor="b"/>
          <a:lstStyle>
            <a:lvl1pPr algn="r">
              <a:defRPr sz="3920" b="0" i="0">
                <a:solidFill>
                  <a:schemeClr val="bg2">
                    <a:lumMod val="50000"/>
                  </a:schemeClr>
                </a:solidFill>
                <a:effectLst/>
                <a:latin typeface="+mn-lt"/>
              </a:defRPr>
            </a:lvl1pPr>
          </a:lstStyle>
          <a:p>
            <a:pPr marL="0" marR="0" lvl="0" indent="0" algn="r" defTabSz="537667" rtl="0" eaLnBrk="1" fontAlgn="auto" latinLnBrk="0" hangingPunct="1">
              <a:lnSpc>
                <a:spcPct val="100000"/>
              </a:lnSpc>
              <a:spcBef>
                <a:spcPts val="0"/>
              </a:spcBef>
              <a:spcAft>
                <a:spcPts val="0"/>
              </a:spcAft>
              <a:buClrTx/>
              <a:buSzTx/>
              <a:buFontTx/>
              <a:buNone/>
              <a:tabLst/>
              <a:defRPr/>
            </a:pPr>
            <a:fld id="{D57F1E4F-1CFF-5643-939E-217C01CDF565}" type="slidenum">
              <a:rPr kumimoji="0" lang="en-US" sz="3920" b="0" i="0" u="none" strike="noStrike" kern="1200" cap="none" spc="0" normalizeH="0" baseline="0" noProof="0" smtClean="0">
                <a:ln>
                  <a:noFill/>
                </a:ln>
                <a:solidFill>
                  <a:srgbClr val="146194">
                    <a:lumMod val="50000"/>
                  </a:srgbClr>
                </a:solidFill>
                <a:effectLst/>
                <a:uLnTx/>
                <a:uFillTx/>
                <a:latin typeface="Century Gothic" panose="020B0502020202020204"/>
                <a:ea typeface="+mn-ea"/>
                <a:cs typeface="+mn-cs"/>
              </a:rPr>
              <a:pPr marL="0" marR="0" lvl="0" indent="0" algn="r" defTabSz="537667" rtl="0" eaLnBrk="1" fontAlgn="auto" latinLnBrk="0" hangingPunct="1">
                <a:lnSpc>
                  <a:spcPct val="100000"/>
                </a:lnSpc>
                <a:spcBef>
                  <a:spcPts val="0"/>
                </a:spcBef>
                <a:spcAft>
                  <a:spcPts val="0"/>
                </a:spcAft>
                <a:buClrTx/>
                <a:buSzTx/>
                <a:buFontTx/>
                <a:buNone/>
                <a:tabLst/>
                <a:defRPr/>
              </a:pPr>
              <a:t>‹#›</a:t>
            </a:fld>
            <a:endParaRPr kumimoji="0" lang="en-US" sz="3920" b="0" i="0" u="none" strike="noStrike" kern="1200" cap="none" spc="0" normalizeH="0" baseline="0" noProof="0" dirty="0">
              <a:ln>
                <a:noFill/>
              </a:ln>
              <a:solidFill>
                <a:srgbClr val="146194">
                  <a:lumMod val="50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71344807"/>
      </p:ext>
    </p:extLst>
  </p:cSld>
  <p:clrMap bg1="dk1" tx1="lt1" bg2="dk2" tx2="lt2" accent1="accent1" accent2="accent2" accent3="accent3" accent4="accent4" accent5="accent5" accent6="accent6" hlink="hlink" folHlink="folHlink"/>
  <p:sldLayoutIdLst>
    <p:sldLayoutId id="2147483796" r:id="rId1"/>
    <p:sldLayoutId id="2147483797" r:id="rId2"/>
    <p:sldLayoutId id="2147483798" r:id="rId3"/>
  </p:sldLayoutIdLst>
  <p:txStyles>
    <p:titleStyle>
      <a:lvl1pPr algn="l" defTabSz="640080" rtl="0" eaLnBrk="1" latinLnBrk="0" hangingPunct="1">
        <a:spcBef>
          <a:spcPct val="0"/>
        </a:spcBef>
        <a:buNone/>
        <a:defRPr sz="448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00050" indent="-400050" algn="l" defTabSz="640080" rtl="0" eaLnBrk="1" latinLnBrk="0" hangingPunct="1">
        <a:spcBef>
          <a:spcPct val="20000"/>
        </a:spcBef>
        <a:spcAft>
          <a:spcPts val="840"/>
        </a:spcAft>
        <a:buClr>
          <a:schemeClr val="tx1"/>
        </a:buClr>
        <a:buSzPct val="80000"/>
        <a:buFont typeface="Wingdings 3" panose="05040102010807070707" pitchFamily="18" charset="2"/>
        <a:buChar char=""/>
        <a:defRPr sz="2800" kern="1200" cap="none">
          <a:solidFill>
            <a:schemeClr val="bg2">
              <a:lumMod val="75000"/>
            </a:schemeClr>
          </a:solidFill>
          <a:effectLst/>
          <a:latin typeface="+mn-lt"/>
          <a:ea typeface="+mn-ea"/>
          <a:cs typeface="+mn-cs"/>
        </a:defRPr>
      </a:lvl1pPr>
      <a:lvl2pPr marL="1040130" indent="-400050" algn="l" defTabSz="640080" rtl="0" eaLnBrk="1" latinLnBrk="0" hangingPunct="1">
        <a:spcBef>
          <a:spcPct val="20000"/>
        </a:spcBef>
        <a:spcAft>
          <a:spcPts val="840"/>
        </a:spcAft>
        <a:buClr>
          <a:schemeClr val="tx1"/>
        </a:buClr>
        <a:buSzPct val="80000"/>
        <a:buFont typeface="Wingdings 3" panose="05040102010807070707" pitchFamily="18" charset="2"/>
        <a:buChar char=""/>
        <a:defRPr sz="2520" kern="1200" cap="none">
          <a:solidFill>
            <a:schemeClr val="bg2">
              <a:lumMod val="75000"/>
            </a:schemeClr>
          </a:solidFill>
          <a:effectLst/>
          <a:latin typeface="+mn-lt"/>
          <a:ea typeface="+mn-ea"/>
          <a:cs typeface="+mn-cs"/>
        </a:defRPr>
      </a:lvl2pPr>
      <a:lvl3pPr marL="1680210" indent="-400050" algn="l" defTabSz="640080" rtl="0" eaLnBrk="1" latinLnBrk="0" hangingPunct="1">
        <a:spcBef>
          <a:spcPct val="20000"/>
        </a:spcBef>
        <a:spcAft>
          <a:spcPts val="840"/>
        </a:spcAft>
        <a:buClr>
          <a:schemeClr val="tx1"/>
        </a:buClr>
        <a:buSzPct val="80000"/>
        <a:buFont typeface="Wingdings 3" panose="05040102010807070707" pitchFamily="18" charset="2"/>
        <a:buChar char=""/>
        <a:defRPr sz="2240" kern="1200" cap="none">
          <a:solidFill>
            <a:schemeClr val="bg2">
              <a:lumMod val="75000"/>
            </a:schemeClr>
          </a:solidFill>
          <a:effectLst/>
          <a:latin typeface="+mn-lt"/>
          <a:ea typeface="+mn-ea"/>
          <a:cs typeface="+mn-cs"/>
        </a:defRPr>
      </a:lvl3pPr>
      <a:lvl4pPr marL="2160270" indent="-24003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4pPr>
      <a:lvl5pPr marL="2800350" indent="-24003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p:bodyStyle>
    <p:otherStyle>
      <a:defPPr>
        <a:defRPr lang="en-US"/>
      </a:defPPr>
      <a:lvl1pPr marL="0" algn="l" defTabSz="640080" rtl="0" eaLnBrk="1" latinLnBrk="0" hangingPunct="1">
        <a:defRPr sz="2520" kern="1200">
          <a:solidFill>
            <a:schemeClr val="tx1"/>
          </a:solidFill>
          <a:latin typeface="+mn-lt"/>
          <a:ea typeface="+mn-ea"/>
          <a:cs typeface="+mn-cs"/>
        </a:defRPr>
      </a:lvl1pPr>
      <a:lvl2pPr marL="640080" algn="l" defTabSz="640080" rtl="0" eaLnBrk="1" latinLnBrk="0" hangingPunct="1">
        <a:defRPr sz="2520" kern="1200">
          <a:solidFill>
            <a:schemeClr val="tx1"/>
          </a:solidFill>
          <a:latin typeface="+mn-lt"/>
          <a:ea typeface="+mn-ea"/>
          <a:cs typeface="+mn-cs"/>
        </a:defRPr>
      </a:lvl2pPr>
      <a:lvl3pPr marL="1280160" algn="l" defTabSz="640080" rtl="0" eaLnBrk="1" latinLnBrk="0" hangingPunct="1">
        <a:defRPr sz="2520" kern="1200">
          <a:solidFill>
            <a:schemeClr val="tx1"/>
          </a:solidFill>
          <a:latin typeface="+mn-lt"/>
          <a:ea typeface="+mn-ea"/>
          <a:cs typeface="+mn-cs"/>
        </a:defRPr>
      </a:lvl3pPr>
      <a:lvl4pPr marL="1920240" algn="l" defTabSz="640080" rtl="0" eaLnBrk="1" latinLnBrk="0" hangingPunct="1">
        <a:defRPr sz="2520" kern="1200">
          <a:solidFill>
            <a:schemeClr val="tx1"/>
          </a:solidFill>
          <a:latin typeface="+mn-lt"/>
          <a:ea typeface="+mn-ea"/>
          <a:cs typeface="+mn-cs"/>
        </a:defRPr>
      </a:lvl4pPr>
      <a:lvl5pPr marL="2560320" algn="l" defTabSz="640080" rtl="0" eaLnBrk="1" latinLnBrk="0" hangingPunct="1">
        <a:defRPr sz="2520" kern="1200">
          <a:solidFill>
            <a:schemeClr val="tx1"/>
          </a:solidFill>
          <a:latin typeface="+mn-lt"/>
          <a:ea typeface="+mn-ea"/>
          <a:cs typeface="+mn-cs"/>
        </a:defRPr>
      </a:lvl5pPr>
      <a:lvl6pPr marL="3200400" algn="l" defTabSz="640080" rtl="0" eaLnBrk="1" latinLnBrk="0" hangingPunct="1">
        <a:defRPr sz="2520" kern="1200">
          <a:solidFill>
            <a:schemeClr val="tx1"/>
          </a:solidFill>
          <a:latin typeface="+mn-lt"/>
          <a:ea typeface="+mn-ea"/>
          <a:cs typeface="+mn-cs"/>
        </a:defRPr>
      </a:lvl6pPr>
      <a:lvl7pPr marL="3840480" algn="l" defTabSz="640080" rtl="0" eaLnBrk="1" latinLnBrk="0" hangingPunct="1">
        <a:defRPr sz="2520" kern="1200">
          <a:solidFill>
            <a:schemeClr val="tx1"/>
          </a:solidFill>
          <a:latin typeface="+mn-lt"/>
          <a:ea typeface="+mn-ea"/>
          <a:cs typeface="+mn-cs"/>
        </a:defRPr>
      </a:lvl7pPr>
      <a:lvl8pPr marL="4480560" algn="l" defTabSz="640080" rtl="0" eaLnBrk="1" latinLnBrk="0" hangingPunct="1">
        <a:defRPr sz="2520" kern="1200">
          <a:solidFill>
            <a:schemeClr val="tx1"/>
          </a:solidFill>
          <a:latin typeface="+mn-lt"/>
          <a:ea typeface="+mn-ea"/>
          <a:cs typeface="+mn-cs"/>
        </a:defRPr>
      </a:lvl8pPr>
      <a:lvl9pPr marL="5120640" algn="l" defTabSz="64008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emf"/></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1.jp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34.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oleObject" Target="../embeddings/oleObject1.bin"/><Relationship Id="rId1" Type="http://schemas.openxmlformats.org/officeDocument/2006/relationships/slideLayout" Target="../slideLayouts/slideLayout1.xml"/><Relationship Id="rId4" Type="http://schemas.openxmlformats.org/officeDocument/2006/relationships/image" Target="../media/image95.emf"/></Relationships>
</file>

<file path=ppt/slides/_rels/slide35.xml.rels><?xml version="1.0" encoding="UTF-8" standalone="yes"?>
<Relationships xmlns="http://schemas.openxmlformats.org/package/2006/relationships"><Relationship Id="rId3" Type="http://schemas.openxmlformats.org/officeDocument/2006/relationships/image" Target="../media/image96.emf"/><Relationship Id="rId7" Type="http://schemas.openxmlformats.org/officeDocument/2006/relationships/image" Target="../media/image98.emf"/><Relationship Id="rId2" Type="http://schemas.openxmlformats.org/officeDocument/2006/relationships/oleObject" Target="../embeddings/oleObject2.bin"/><Relationship Id="rId1" Type="http://schemas.openxmlformats.org/officeDocument/2006/relationships/slideLayout" Target="../slideLayouts/slideLayout1.xml"/><Relationship Id="rId6" Type="http://schemas.openxmlformats.org/officeDocument/2006/relationships/oleObject" Target="../embeddings/oleObject4.bin"/><Relationship Id="rId5" Type="http://schemas.openxmlformats.org/officeDocument/2006/relationships/image" Target="../media/image97.emf"/><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1.xml"/><Relationship Id="rId4" Type="http://schemas.openxmlformats.org/officeDocument/2006/relationships/image" Target="../media/image101.jpeg"/></Relationships>
</file>

<file path=ppt/slides/_rels/slide3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oleObject" Target="../embeddings/oleObject5.bin"/><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xml"/><Relationship Id="rId4" Type="http://schemas.openxmlformats.org/officeDocument/2006/relationships/hyperlink" Target="https://www.mos.ru/"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t.me/mos_sobyanin" TargetMode="Externa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7.png"/><Relationship Id="rId1" Type="http://schemas.openxmlformats.org/officeDocument/2006/relationships/slideLayout" Target="../slideLayouts/slideLayout1.xml"/><Relationship Id="rId5" Type="http://schemas.openxmlformats.org/officeDocument/2006/relationships/image" Target="../media/image119.jpeg"/><Relationship Id="rId4" Type="http://schemas.openxmlformats.org/officeDocument/2006/relationships/image" Target="../media/image118.jpeg"/></Relationships>
</file>

<file path=ppt/slides/_rels/slide4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120.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122.png"/><Relationship Id="rId1" Type="http://schemas.openxmlformats.org/officeDocument/2006/relationships/slideLayout" Target="../slideLayouts/slideLayout1.xml"/><Relationship Id="rId4" Type="http://schemas.openxmlformats.org/officeDocument/2006/relationships/image" Target="../media/image123.emf"/></Relationships>
</file>

<file path=ppt/slides/_rels/slide48.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oleObject" Target="../embeddings/oleObject7.bin"/><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oleObject" Target="../embeddings/oleObject8.bin"/><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0" y="2133600"/>
            <a:ext cx="12801600" cy="7448551"/>
          </a:xfrm>
          <a:prstGeom prst="rect">
            <a:avLst/>
          </a:prstGeom>
        </p:spPr>
      </p:pic>
      <p:sp>
        <p:nvSpPr>
          <p:cNvPr id="6" name="Заголовок 5"/>
          <p:cNvSpPr>
            <a:spLocks noGrp="1"/>
          </p:cNvSpPr>
          <p:nvPr>
            <p:ph type="ctrTitle" idx="4294967295"/>
          </p:nvPr>
        </p:nvSpPr>
        <p:spPr>
          <a:xfrm>
            <a:off x="489989" y="3970116"/>
            <a:ext cx="9925382" cy="2773584"/>
          </a:xfrm>
        </p:spPr>
        <p:txBody>
          <a:bodyPr>
            <a:normAutofit fontScale="90000"/>
          </a:bodyPr>
          <a:lstStyle/>
          <a:p>
            <a:pPr>
              <a:spcBef>
                <a:spcPts val="600"/>
              </a:spcBef>
              <a:spcAft>
                <a:spcPts val="600"/>
              </a:spcAft>
            </a:pPr>
            <a:br>
              <a:rPr lang="ru-RU" dirty="0"/>
            </a:br>
            <a:r>
              <a:rPr lang="ru-RU" b="1" dirty="0"/>
              <a:t>Социальных и медицинских объектов, административных зданий полиции и </a:t>
            </a:r>
            <a:r>
              <a:rPr lang="ru-RU" sz="4400" b="1" dirty="0">
                <a:latin typeface="FuturaFuturisC" panose="00000500000000000000" pitchFamily="50" charset="0"/>
              </a:rPr>
              <a:t>объектов жилой инфраструктуры</a:t>
            </a:r>
          </a:p>
        </p:txBody>
      </p:sp>
      <p:sp>
        <p:nvSpPr>
          <p:cNvPr id="8" name="TextBox 7"/>
          <p:cNvSpPr txBox="1"/>
          <p:nvPr/>
        </p:nvSpPr>
        <p:spPr>
          <a:xfrm>
            <a:off x="489989" y="2986654"/>
            <a:ext cx="11112641" cy="1569660"/>
          </a:xfrm>
          <a:prstGeom prst="rect">
            <a:avLst/>
          </a:prstGeom>
          <a:noFill/>
        </p:spPr>
        <p:txBody>
          <a:bodyPr wrap="square" rtlCol="0">
            <a:spAutoFit/>
          </a:bodyPr>
          <a:lstStyle/>
          <a:p>
            <a:r>
              <a:rPr lang="ru-RU" sz="4800" b="1" dirty="0">
                <a:latin typeface="FuturaFuturisC" panose="00000500000000000000" pitchFamily="50" charset="0"/>
              </a:rPr>
              <a:t>СТРОИТЕЛЬСТВО И ПРОЕКТИРОВАНИЕ</a:t>
            </a:r>
          </a:p>
        </p:txBody>
      </p:sp>
      <p:pic>
        <p:nvPicPr>
          <p:cNvPr id="16" name="Рисунок 1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9989" y="329458"/>
            <a:ext cx="5061536" cy="1686093"/>
          </a:xfrm>
          <a:prstGeom prst="rect">
            <a:avLst/>
          </a:prstGeom>
        </p:spPr>
      </p:pic>
    </p:spTree>
    <p:extLst>
      <p:ext uri="{BB962C8B-B14F-4D97-AF65-F5344CB8AC3E}">
        <p14:creationId xmlns:p14="http://schemas.microsoft.com/office/powerpoint/2010/main" val="360079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КОМПАНИИ</a:t>
            </a:r>
          </a:p>
        </p:txBody>
      </p:sp>
      <p:sp>
        <p:nvSpPr>
          <p:cNvPr id="3" name="TextBox 2"/>
          <p:cNvSpPr txBox="1"/>
          <p:nvPr/>
        </p:nvSpPr>
        <p:spPr>
          <a:xfrm>
            <a:off x="1009651" y="1659184"/>
            <a:ext cx="6796838" cy="7525137"/>
          </a:xfrm>
          <a:prstGeom prst="rect">
            <a:avLst/>
          </a:prstGeom>
          <a:noFill/>
          <a:ln>
            <a:noFill/>
          </a:ln>
        </p:spPr>
        <p:txBody>
          <a:bodyPr wrap="square" rtlCol="0">
            <a:spAutoFit/>
          </a:bodyPr>
          <a:lstStyle/>
          <a:p>
            <a:pPr indent="365125" algn="just">
              <a:spcAft>
                <a:spcPts val="600"/>
              </a:spcAft>
            </a:pPr>
            <a:r>
              <a:rPr lang="ru-RU" sz="1800" dirty="0">
                <a:solidFill>
                  <a:schemeClr val="bg1"/>
                </a:solidFill>
                <a:latin typeface="Calibri" panose="020F0502020204030204" pitchFamily="34" charset="0"/>
                <a:cs typeface="Calibri" panose="020F0502020204030204" pitchFamily="34" charset="0"/>
              </a:rPr>
              <a:t>ООО «СКР» - это молодая, перспективная строительная компания. Ее основателями стала команда единомышленников, состоящая из квалифицированного инженерно-технического персонала, инициативных и творчески мыслящих людей, имеющих большой опыт работы в различных направлениях строительства.</a:t>
            </a:r>
          </a:p>
          <a:p>
            <a:pPr indent="365125" algn="just">
              <a:spcAft>
                <a:spcPts val="600"/>
              </a:spcAft>
            </a:pPr>
            <a:r>
              <a:rPr lang="ru-RU" sz="1800" dirty="0">
                <a:solidFill>
                  <a:schemeClr val="bg1"/>
                </a:solidFill>
                <a:latin typeface="Calibri" panose="020F0502020204030204" pitchFamily="34" charset="0"/>
                <a:cs typeface="Calibri" panose="020F0502020204030204" pitchFamily="34" charset="0"/>
              </a:rPr>
              <a:t>ООО «СКР», как член саморегулируемой организации Союз «Межрегиональное объединение организаций специального строительства» (Союз «МООСС»), вправе заключать договоры на работы по строительству, реконструкции, капитальному ремонту объектов капитального строительства, стоимость которых по одному договору составляет до 10 000 000 000 (Десяти миллиардов) рублей.</a:t>
            </a:r>
          </a:p>
          <a:p>
            <a:pPr indent="365125" algn="just">
              <a:spcAft>
                <a:spcPts val="600"/>
              </a:spcAft>
            </a:pPr>
            <a:r>
              <a:rPr lang="ru-RU" sz="1800" dirty="0">
                <a:solidFill>
                  <a:schemeClr val="bg1"/>
                </a:solidFill>
                <a:latin typeface="Calibri" panose="020F0502020204030204" pitchFamily="34" charset="0"/>
                <a:cs typeface="Calibri" panose="020F0502020204030204" pitchFamily="34" charset="0"/>
              </a:rPr>
              <a:t>ООО «СКР», как член саморегулируемой организации Союз «Межрегиональное объединение проектных организаций специального строительства» вправе заключать договоры на проектные работы, стоимость которых по одному договору составляет до 300 000 000,00 (Трехсот миллионов) рублей. Наша цель - реализация самых смелых проектов, укрепление экономического потенциала и постоянное движение вперед. Наш принцип – созидание, качество, результат. При строительстве мы используем самые современные технологии и материалы, применяя новый подход к решению вопросов в области строительных технологий, что делает наши услуги доступными и качественными.</a:t>
            </a:r>
          </a:p>
          <a:p>
            <a:pPr indent="365125" algn="just">
              <a:spcAft>
                <a:spcPts val="600"/>
              </a:spcAft>
            </a:pPr>
            <a:r>
              <a:rPr lang="ru-RU" sz="1800" dirty="0">
                <a:solidFill>
                  <a:schemeClr val="bg1"/>
                </a:solidFill>
                <a:latin typeface="Calibri" panose="020F0502020204030204" pitchFamily="34" charset="0"/>
                <a:cs typeface="Calibri" panose="020F0502020204030204" pitchFamily="34" charset="0"/>
              </a:rPr>
              <a:t>Основным направлением деятельности является выполнение полного комплекса строительных и проектных работ "под ключ". </a:t>
            </a:r>
          </a:p>
        </p:txBody>
      </p:sp>
      <p:sp>
        <p:nvSpPr>
          <p:cNvPr id="5" name="TextBox 4"/>
          <p:cNvSpPr txBox="1"/>
          <p:nvPr/>
        </p:nvSpPr>
        <p:spPr>
          <a:xfrm>
            <a:off x="8154507" y="3194164"/>
            <a:ext cx="3796861" cy="2800767"/>
          </a:xfrm>
          <a:prstGeom prst="rect">
            <a:avLst/>
          </a:prstGeom>
          <a:noFill/>
        </p:spPr>
        <p:txBody>
          <a:bodyPr wrap="square" rtlCol="0">
            <a:spAutoFit/>
          </a:bodyPr>
          <a:lstStyle/>
          <a:p>
            <a:r>
              <a:rPr lang="ru-RU" sz="1600" dirty="0">
                <a:solidFill>
                  <a:schemeClr val="bg1"/>
                </a:solidFill>
                <a:latin typeface="Calibri" panose="020F0502020204030204" pitchFamily="34" charset="0"/>
                <a:cs typeface="Calibri" panose="020F0502020204030204" pitchFamily="34" charset="0"/>
              </a:rPr>
              <a:t>Адрес: 115088, </a:t>
            </a:r>
            <a:r>
              <a:rPr lang="ru-RU" sz="1600" dirty="0" err="1">
                <a:solidFill>
                  <a:schemeClr val="bg1"/>
                </a:solidFill>
                <a:latin typeface="Calibri" panose="020F0502020204030204" pitchFamily="34" charset="0"/>
                <a:cs typeface="Calibri" panose="020F0502020204030204" pitchFamily="34" charset="0"/>
              </a:rPr>
              <a:t>г.Москва</a:t>
            </a:r>
            <a:r>
              <a:rPr lang="ru-RU" sz="1600" dirty="0">
                <a:solidFill>
                  <a:schemeClr val="bg1"/>
                </a:solidFill>
                <a:latin typeface="Calibri" panose="020F0502020204030204" pitchFamily="34" charset="0"/>
                <a:cs typeface="Calibri" panose="020F0502020204030204" pitchFamily="34" charset="0"/>
              </a:rPr>
              <a:t>, </a:t>
            </a:r>
            <a:r>
              <a:rPr lang="ru-RU" sz="1600" dirty="0" err="1">
                <a:solidFill>
                  <a:schemeClr val="bg1"/>
                </a:solidFill>
                <a:latin typeface="Calibri" panose="020F0502020204030204" pitchFamily="34" charset="0"/>
                <a:cs typeface="Calibri" panose="020F0502020204030204" pitchFamily="34" charset="0"/>
              </a:rPr>
              <a:t>пр</a:t>
            </a:r>
            <a:r>
              <a:rPr lang="ru-RU" sz="1600" dirty="0">
                <a:solidFill>
                  <a:schemeClr val="bg1"/>
                </a:solidFill>
                <a:latin typeface="Calibri" panose="020F0502020204030204" pitchFamily="34" charset="0"/>
                <a:cs typeface="Calibri" panose="020F0502020204030204" pitchFamily="34" charset="0"/>
              </a:rPr>
              <a:t>-д 2-Й </a:t>
            </a:r>
            <a:r>
              <a:rPr lang="ru-RU" sz="1600" dirty="0" err="1">
                <a:solidFill>
                  <a:schemeClr val="bg1"/>
                </a:solidFill>
                <a:latin typeface="Calibri" panose="020F0502020204030204" pitchFamily="34" charset="0"/>
                <a:cs typeface="Calibri" panose="020F0502020204030204" pitchFamily="34" charset="0"/>
              </a:rPr>
              <a:t>Южнопортовый</a:t>
            </a:r>
            <a:r>
              <a:rPr lang="ru-RU" sz="1600" dirty="0">
                <a:solidFill>
                  <a:schemeClr val="bg1"/>
                </a:solidFill>
                <a:latin typeface="Calibri" panose="020F0502020204030204" pitchFamily="34" charset="0"/>
                <a:cs typeface="Calibri" panose="020F0502020204030204" pitchFamily="34" charset="0"/>
              </a:rPr>
              <a:t>, д. 20а СТР. 4, ЭТАЖ 1</a:t>
            </a:r>
            <a:endParaRPr lang="en-US" sz="1600" dirty="0">
              <a:solidFill>
                <a:schemeClr val="bg1"/>
              </a:solidFill>
              <a:latin typeface="Calibri" panose="020F0502020204030204" pitchFamily="34" charset="0"/>
              <a:cs typeface="Calibri" panose="020F0502020204030204" pitchFamily="34" charset="0"/>
            </a:endParaRPr>
          </a:p>
          <a:p>
            <a:endParaRPr lang="ru-RU" sz="1600" dirty="0">
              <a:solidFill>
                <a:schemeClr val="bg1"/>
              </a:solidFill>
              <a:latin typeface="Calibri" panose="020F0502020204030204" pitchFamily="34" charset="0"/>
              <a:cs typeface="Calibri" panose="020F0502020204030204" pitchFamily="34" charset="0"/>
            </a:endParaRPr>
          </a:p>
          <a:p>
            <a:r>
              <a:rPr lang="ru-RU" sz="1600" dirty="0">
                <a:solidFill>
                  <a:schemeClr val="bg1"/>
                </a:solidFill>
                <a:latin typeface="Calibri" panose="020F0502020204030204" pitchFamily="34" charset="0"/>
                <a:cs typeface="Calibri" panose="020F0502020204030204" pitchFamily="34" charset="0"/>
              </a:rPr>
              <a:t>тел. 8 (495) 114-51-52</a:t>
            </a:r>
          </a:p>
          <a:p>
            <a:r>
              <a:rPr lang="en-US" sz="1600" dirty="0">
                <a:solidFill>
                  <a:schemeClr val="bg1"/>
                </a:solidFill>
                <a:latin typeface="Calibri" panose="020F0502020204030204" pitchFamily="34" charset="0"/>
                <a:cs typeface="Calibri" panose="020F0502020204030204" pitchFamily="34" charset="0"/>
              </a:rPr>
              <a:t>e-mail: oooscr@yandex.ru</a:t>
            </a:r>
            <a:endParaRPr lang="ru-RU" sz="1600" dirty="0">
              <a:solidFill>
                <a:schemeClr val="bg1"/>
              </a:solidFill>
              <a:latin typeface="Calibri" panose="020F0502020204030204" pitchFamily="34" charset="0"/>
              <a:cs typeface="Calibri" panose="020F0502020204030204" pitchFamily="34" charset="0"/>
            </a:endParaRPr>
          </a:p>
          <a:p>
            <a:r>
              <a:rPr lang="ru-RU" sz="1600" dirty="0">
                <a:solidFill>
                  <a:schemeClr val="bg1"/>
                </a:solidFill>
                <a:latin typeface="Calibri" panose="020F0502020204030204" pitchFamily="34" charset="0"/>
                <a:cs typeface="Calibri" panose="020F0502020204030204" pitchFamily="34" charset="0"/>
              </a:rPr>
              <a:t>сайт: </a:t>
            </a:r>
            <a:r>
              <a:rPr lang="en-US" sz="1600" dirty="0">
                <a:solidFill>
                  <a:schemeClr val="bg1"/>
                </a:solidFill>
                <a:latin typeface="Calibri" panose="020F0502020204030204" pitchFamily="34" charset="0"/>
                <a:cs typeface="Calibri" panose="020F0502020204030204" pitchFamily="34" charset="0"/>
              </a:rPr>
              <a:t>oooskr.ru</a:t>
            </a:r>
            <a:endParaRPr lang="ru-RU" sz="1600" dirty="0">
              <a:solidFill>
                <a:schemeClr val="bg1"/>
              </a:solidFill>
              <a:latin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cs typeface="Calibri" panose="020F0502020204030204" pitchFamily="34" charset="0"/>
            </a:endParaRPr>
          </a:p>
          <a:p>
            <a:r>
              <a:rPr lang="ru-RU" sz="1600" dirty="0">
                <a:solidFill>
                  <a:schemeClr val="bg1"/>
                </a:solidFill>
                <a:latin typeface="Calibri" panose="020F0502020204030204" pitchFamily="34" charset="0"/>
                <a:cs typeface="Calibri" panose="020F0502020204030204" pitchFamily="34" charset="0"/>
              </a:rPr>
              <a:t>ОКПО: 52646591</a:t>
            </a:r>
          </a:p>
          <a:p>
            <a:r>
              <a:rPr lang="ru-RU" sz="1600" dirty="0">
                <a:solidFill>
                  <a:schemeClr val="bg1"/>
                </a:solidFill>
                <a:latin typeface="Calibri" panose="020F0502020204030204" pitchFamily="34" charset="0"/>
                <a:cs typeface="Calibri" panose="020F0502020204030204" pitchFamily="34" charset="0"/>
              </a:rPr>
              <a:t>ОГРН: 5157746178497</a:t>
            </a:r>
          </a:p>
          <a:p>
            <a:r>
              <a:rPr lang="ru-RU" sz="1600" dirty="0">
                <a:solidFill>
                  <a:schemeClr val="bg1"/>
                </a:solidFill>
                <a:latin typeface="Calibri" panose="020F0502020204030204" pitchFamily="34" charset="0"/>
                <a:cs typeface="Calibri" panose="020F0502020204030204" pitchFamily="34" charset="0"/>
              </a:rPr>
              <a:t>ИНН: 7723423723</a:t>
            </a:r>
          </a:p>
          <a:p>
            <a:r>
              <a:rPr lang="ru-RU" sz="1600" dirty="0">
                <a:solidFill>
                  <a:schemeClr val="bg1"/>
                </a:solidFill>
                <a:latin typeface="Calibri" panose="020F0502020204030204" pitchFamily="34" charset="0"/>
                <a:cs typeface="Calibri" panose="020F0502020204030204" pitchFamily="34" charset="0"/>
              </a:rPr>
              <a:t>КПП: 772301001</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565466" y="5994931"/>
            <a:ext cx="3226483" cy="3226483"/>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4506" y="1830293"/>
            <a:ext cx="2803303" cy="1316826"/>
          </a:xfrm>
          <a:prstGeom prst="rect">
            <a:avLst/>
          </a:prstGeom>
        </p:spPr>
      </p:pic>
    </p:spTree>
    <p:extLst>
      <p:ext uri="{BB962C8B-B14F-4D97-AF65-F5344CB8AC3E}">
        <p14:creationId xmlns:p14="http://schemas.microsoft.com/office/powerpoint/2010/main" val="1712236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94816" y="6147958"/>
            <a:ext cx="4211968" cy="2716573"/>
          </a:xfrm>
          <a:prstGeom prst="rect">
            <a:avLst/>
          </a:prstGeom>
        </p:spPr>
      </p:pic>
      <p:sp>
        <p:nvSpPr>
          <p:cNvPr id="2" name="Текст 1"/>
          <p:cNvSpPr>
            <a:spLocks noGrp="1"/>
          </p:cNvSpPr>
          <p:nvPr>
            <p:ph type="body" sz="quarter" idx="14"/>
          </p:nvPr>
        </p:nvSpPr>
        <p:spPr/>
        <p:txBody>
          <a:bodyPr/>
          <a:lstStyle/>
          <a:p>
            <a:r>
              <a:rPr lang="ru-RU" dirty="0">
                <a:latin typeface="Calibri" panose="020F0502020204030204" pitchFamily="34" charset="0"/>
                <a:cs typeface="Calibri" panose="020F0502020204030204" pitchFamily="34" charset="0"/>
              </a:rPr>
              <a:t>О КОМПАНИИ</a:t>
            </a:r>
          </a:p>
        </p:txBody>
      </p:sp>
      <p:sp>
        <p:nvSpPr>
          <p:cNvPr id="3" name="TextBox 2"/>
          <p:cNvSpPr txBox="1"/>
          <p:nvPr/>
        </p:nvSpPr>
        <p:spPr>
          <a:xfrm>
            <a:off x="1009651" y="1582823"/>
            <a:ext cx="10782298" cy="2970044"/>
          </a:xfrm>
          <a:custGeom>
            <a:avLst/>
            <a:gdLst>
              <a:gd name="connsiteX0" fmla="*/ 0 w 7392549"/>
              <a:gd name="connsiteY0" fmla="*/ 0 h 6401753"/>
              <a:gd name="connsiteX1" fmla="*/ 7392549 w 7392549"/>
              <a:gd name="connsiteY1" fmla="*/ 0 h 6401753"/>
              <a:gd name="connsiteX2" fmla="*/ 7392549 w 7392549"/>
              <a:gd name="connsiteY2" fmla="*/ 6401753 h 6401753"/>
              <a:gd name="connsiteX3" fmla="*/ 0 w 7392549"/>
              <a:gd name="connsiteY3" fmla="*/ 6401753 h 6401753"/>
              <a:gd name="connsiteX4" fmla="*/ 0 w 7392549"/>
              <a:gd name="connsiteY4" fmla="*/ 0 h 6401753"/>
              <a:gd name="connsiteX0" fmla="*/ 0 w 7392549"/>
              <a:gd name="connsiteY0" fmla="*/ 0 h 6401753"/>
              <a:gd name="connsiteX1" fmla="*/ 7392549 w 7392549"/>
              <a:gd name="connsiteY1" fmla="*/ 0 h 6401753"/>
              <a:gd name="connsiteX2" fmla="*/ 7392549 w 7392549"/>
              <a:gd name="connsiteY2" fmla="*/ 3285738 h 6401753"/>
              <a:gd name="connsiteX3" fmla="*/ 7392549 w 7392549"/>
              <a:gd name="connsiteY3" fmla="*/ 6401753 h 6401753"/>
              <a:gd name="connsiteX4" fmla="*/ 0 w 7392549"/>
              <a:gd name="connsiteY4" fmla="*/ 6401753 h 6401753"/>
              <a:gd name="connsiteX5" fmla="*/ 0 w 7392549"/>
              <a:gd name="connsiteY5" fmla="*/ 0 h 640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549" h="6401753">
                <a:moveTo>
                  <a:pt x="0" y="0"/>
                </a:moveTo>
                <a:lnTo>
                  <a:pt x="7392549" y="0"/>
                </a:lnTo>
                <a:lnTo>
                  <a:pt x="7392549" y="3285738"/>
                </a:lnTo>
                <a:lnTo>
                  <a:pt x="7392549" y="6401753"/>
                </a:lnTo>
                <a:lnTo>
                  <a:pt x="0" y="6401753"/>
                </a:lnTo>
                <a:lnTo>
                  <a:pt x="0" y="0"/>
                </a:lnTo>
                <a:close/>
              </a:path>
            </a:pathLst>
          </a:custGeom>
          <a:noFill/>
          <a:ln>
            <a:noFill/>
          </a:ln>
        </p:spPr>
        <p:txBody>
          <a:bodyPr wrap="square" rtlCol="0">
            <a:spAutoFit/>
          </a:bodyPr>
          <a:lstStyle/>
          <a:p>
            <a:pPr indent="365125" algn="just"/>
            <a:r>
              <a:rPr lang="ru-RU" sz="1800" b="1" dirty="0">
                <a:solidFill>
                  <a:schemeClr val="bg1"/>
                </a:solidFill>
                <a:latin typeface="Calibri" panose="020F0502020204030204" pitchFamily="34" charset="0"/>
                <a:cs typeface="Calibri" panose="020F0502020204030204" pitchFamily="34" charset="0"/>
              </a:rPr>
              <a:t>Наши приоритеты:</a:t>
            </a:r>
          </a:p>
          <a:p>
            <a:pPr marL="627063" indent="-261938" algn="just">
              <a:spcAft>
                <a:spcPts val="6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жилищное строительство многоквартирных домов;</a:t>
            </a:r>
          </a:p>
          <a:p>
            <a:pPr marL="627063" indent="-261938" algn="just">
              <a:spcAft>
                <a:spcPts val="6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объекты социального назначения;</a:t>
            </a:r>
          </a:p>
          <a:p>
            <a:pPr marL="627063" indent="-261938" algn="just">
              <a:spcAft>
                <a:spcPts val="6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промышленные объекты;</a:t>
            </a:r>
          </a:p>
          <a:p>
            <a:pPr marL="627063" indent="-261938"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многоэтажное и малоэтажное строительство.</a:t>
            </a:r>
          </a:p>
          <a:p>
            <a:pPr lvl="0" indent="354013" algn="just">
              <a:spcAft>
                <a:spcPts val="1200"/>
              </a:spcAft>
              <a:defRPr/>
            </a:pPr>
            <a:r>
              <a:rPr lang="ru-RU" sz="1800" dirty="0">
                <a:solidFill>
                  <a:prstClr val="black"/>
                </a:solidFill>
                <a:latin typeface="Calibri" panose="020F0502020204030204" pitchFamily="34" charset="0"/>
              </a:rPr>
              <a:t>Команда ООО «СКР» имеет опыт строительства и ввода в эксплуатацию социально-значимых объектов города Москвы (заказчики – Департамент строительства города Москвы и Казенное предприятие «Управление гражданского строительства», Автономная некоммерческая организация «Развитие социальной инфраструктуры»). </a:t>
            </a:r>
          </a:p>
        </p:txBody>
      </p:sp>
    </p:spTree>
    <p:extLst>
      <p:ext uri="{BB962C8B-B14F-4D97-AF65-F5344CB8AC3E}">
        <p14:creationId xmlns:p14="http://schemas.microsoft.com/office/powerpoint/2010/main" val="3837562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92211" y="6884627"/>
            <a:ext cx="4211968" cy="2716573"/>
          </a:xfrm>
          <a:prstGeom prst="rect">
            <a:avLst/>
          </a:prstGeom>
        </p:spPr>
      </p:pic>
      <p:sp>
        <p:nvSpPr>
          <p:cNvPr id="2" name="Текст 1"/>
          <p:cNvSpPr>
            <a:spLocks noGrp="1"/>
          </p:cNvSpPr>
          <p:nvPr>
            <p:ph type="body" sz="quarter" idx="14"/>
          </p:nvPr>
        </p:nvSpPr>
        <p:spPr/>
        <p:txBody>
          <a:bodyPr/>
          <a:lstStyle/>
          <a:p>
            <a:r>
              <a:rPr lang="ru-RU" dirty="0">
                <a:latin typeface="Calibri" panose="020F0502020204030204" pitchFamily="34" charset="0"/>
                <a:cs typeface="Calibri" panose="020F0502020204030204" pitchFamily="34" charset="0"/>
              </a:rPr>
              <a:t>О КОМПАНИИ</a:t>
            </a:r>
          </a:p>
        </p:txBody>
      </p:sp>
      <p:sp>
        <p:nvSpPr>
          <p:cNvPr id="3" name="TextBox 2"/>
          <p:cNvSpPr txBox="1"/>
          <p:nvPr/>
        </p:nvSpPr>
        <p:spPr>
          <a:xfrm>
            <a:off x="847810" y="1351642"/>
            <a:ext cx="10814538" cy="9879628"/>
          </a:xfrm>
          <a:custGeom>
            <a:avLst/>
            <a:gdLst>
              <a:gd name="connsiteX0" fmla="*/ 0 w 7392549"/>
              <a:gd name="connsiteY0" fmla="*/ 0 h 6401753"/>
              <a:gd name="connsiteX1" fmla="*/ 7392549 w 7392549"/>
              <a:gd name="connsiteY1" fmla="*/ 0 h 6401753"/>
              <a:gd name="connsiteX2" fmla="*/ 7392549 w 7392549"/>
              <a:gd name="connsiteY2" fmla="*/ 6401753 h 6401753"/>
              <a:gd name="connsiteX3" fmla="*/ 0 w 7392549"/>
              <a:gd name="connsiteY3" fmla="*/ 6401753 h 6401753"/>
              <a:gd name="connsiteX4" fmla="*/ 0 w 7392549"/>
              <a:gd name="connsiteY4" fmla="*/ 0 h 6401753"/>
              <a:gd name="connsiteX0" fmla="*/ 0 w 7392549"/>
              <a:gd name="connsiteY0" fmla="*/ 0 h 6401753"/>
              <a:gd name="connsiteX1" fmla="*/ 7392549 w 7392549"/>
              <a:gd name="connsiteY1" fmla="*/ 0 h 6401753"/>
              <a:gd name="connsiteX2" fmla="*/ 7392549 w 7392549"/>
              <a:gd name="connsiteY2" fmla="*/ 3285738 h 6401753"/>
              <a:gd name="connsiteX3" fmla="*/ 7392549 w 7392549"/>
              <a:gd name="connsiteY3" fmla="*/ 6401753 h 6401753"/>
              <a:gd name="connsiteX4" fmla="*/ 0 w 7392549"/>
              <a:gd name="connsiteY4" fmla="*/ 6401753 h 6401753"/>
              <a:gd name="connsiteX5" fmla="*/ 0 w 7392549"/>
              <a:gd name="connsiteY5" fmla="*/ 0 h 640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549" h="6401753">
                <a:moveTo>
                  <a:pt x="0" y="0"/>
                </a:moveTo>
                <a:lnTo>
                  <a:pt x="7392549" y="0"/>
                </a:lnTo>
                <a:lnTo>
                  <a:pt x="7392549" y="3285738"/>
                </a:lnTo>
                <a:lnTo>
                  <a:pt x="7392549" y="6401753"/>
                </a:lnTo>
                <a:lnTo>
                  <a:pt x="0" y="6401753"/>
                </a:lnTo>
                <a:lnTo>
                  <a:pt x="0" y="0"/>
                </a:lnTo>
                <a:close/>
              </a:path>
            </a:pathLst>
          </a:custGeom>
          <a:noFill/>
          <a:ln>
            <a:noFill/>
          </a:ln>
        </p:spPr>
        <p:txBody>
          <a:bodyPr wrap="square" rtlCol="0">
            <a:spAutoFit/>
          </a:bodyPr>
          <a:lstStyle/>
          <a:p>
            <a:pPr lvl="0" indent="354013" algn="just">
              <a:defRPr/>
            </a:pP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rPr>
              <a:t>Яркими примерами сданных </a:t>
            </a:r>
            <a:r>
              <a:rPr lang="ru-RU" sz="1800" b="1" dirty="0">
                <a:solidFill>
                  <a:prstClr val="black"/>
                </a:solidFill>
                <a:latin typeface="Calibri" panose="020F0502020204030204" pitchFamily="34" charset="0"/>
              </a:rPr>
              <a:t>«под ключ» </a:t>
            </a: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rPr>
              <a:t>объектов являются: </a:t>
            </a:r>
          </a:p>
          <a:p>
            <a:pPr marL="627063" lvl="0" indent="-271463" algn="just">
              <a:spcAft>
                <a:spcPts val="600"/>
              </a:spcAft>
              <a:buFont typeface="Arial" panose="020B0604020202020204" pitchFamily="34" charset="0"/>
              <a:buChar char="•"/>
              <a:defRPr/>
            </a:pPr>
            <a:r>
              <a:rPr lang="ru-RU" sz="1800" dirty="0">
                <a:solidFill>
                  <a:prstClr val="black"/>
                </a:solidFill>
                <a:latin typeface="Calibri" panose="020F0502020204030204" pitchFamily="34" charset="0"/>
              </a:rPr>
              <a:t>Учебный корпус на 225 мест к Гимназии №1514 по адресу: </a:t>
            </a:r>
            <a:r>
              <a:rPr lang="ru-RU" sz="1800" dirty="0" err="1">
                <a:solidFill>
                  <a:prstClr val="black"/>
                </a:solidFill>
                <a:latin typeface="Calibri" panose="020F0502020204030204" pitchFamily="34" charset="0"/>
              </a:rPr>
              <a:t>г.Москва</a:t>
            </a:r>
            <a:r>
              <a:rPr lang="ru-RU" sz="1800" dirty="0">
                <a:solidFill>
                  <a:prstClr val="black"/>
                </a:solidFill>
                <a:latin typeface="Calibri" panose="020F0502020204030204" pitchFamily="34" charset="0"/>
              </a:rPr>
              <a:t>, район Ломоносовский, </a:t>
            </a:r>
            <a:r>
              <a:rPr lang="ru-RU" sz="1800" dirty="0" err="1">
                <a:solidFill>
                  <a:prstClr val="black"/>
                </a:solidFill>
                <a:latin typeface="Calibri" panose="020F0502020204030204" pitchFamily="34" charset="0"/>
              </a:rPr>
              <a:t>мкр</a:t>
            </a:r>
            <a:r>
              <a:rPr lang="ru-RU" sz="1800" dirty="0">
                <a:solidFill>
                  <a:prstClr val="black"/>
                </a:solidFill>
                <a:latin typeface="Calibri" panose="020F0502020204030204" pitchFamily="34" charset="0"/>
              </a:rPr>
              <a:t>. 18, ул. Крупской, д. 12;</a:t>
            </a:r>
          </a:p>
          <a:p>
            <a:pPr marL="627063" lvl="0" indent="-271463" algn="just">
              <a:spcAft>
                <a:spcPts val="600"/>
              </a:spcAft>
              <a:buFont typeface="Arial" panose="020B0604020202020204" pitchFamily="34" charset="0"/>
              <a:buChar char="•"/>
              <a:defRPr/>
            </a:pPr>
            <a:r>
              <a:rPr lang="ru-RU" sz="1800" dirty="0">
                <a:solidFill>
                  <a:prstClr val="black"/>
                </a:solidFill>
                <a:latin typeface="Calibri" panose="020F0502020204030204" pitchFamily="34" charset="0"/>
              </a:rPr>
              <a:t>Учебный корпус к ГОУ Лицей «Вторая школа» на 225 мест по адресу: </a:t>
            </a:r>
            <a:r>
              <a:rPr lang="ru-RU" sz="1800" dirty="0" err="1">
                <a:solidFill>
                  <a:prstClr val="black"/>
                </a:solidFill>
                <a:latin typeface="Calibri" panose="020F0502020204030204" pitchFamily="34" charset="0"/>
              </a:rPr>
              <a:t>г.Москва</a:t>
            </a:r>
            <a:r>
              <a:rPr lang="ru-RU" sz="1800" dirty="0">
                <a:solidFill>
                  <a:prstClr val="black"/>
                </a:solidFill>
                <a:latin typeface="Calibri" panose="020F0502020204030204" pitchFamily="34" charset="0"/>
              </a:rPr>
              <a:t>, ЮЗАО, район Гагаринский ул. Фотиевой, д. 18;</a:t>
            </a:r>
          </a:p>
          <a:p>
            <a:pPr marL="539750" lvl="0" indent="-273050" algn="just">
              <a:spcAft>
                <a:spcPts val="600"/>
              </a:spcAft>
              <a:buFont typeface="Arial" panose="020B0604020202020204" pitchFamily="34" charset="0"/>
              <a:buChar char="•"/>
              <a:defRPr/>
            </a:pPr>
            <a:r>
              <a:rPr lang="ru-RU" sz="1800" dirty="0">
                <a:solidFill>
                  <a:prstClr val="black"/>
                </a:solidFill>
                <a:latin typeface="Calibri" panose="020F0502020204030204" pitchFamily="34" charset="0"/>
              </a:rPr>
              <a:t>Дошкольное образовательное учреждение 225 по адресу: </a:t>
            </a:r>
            <a:r>
              <a:rPr lang="ru-RU" sz="1800" dirty="0" err="1">
                <a:solidFill>
                  <a:prstClr val="black"/>
                </a:solidFill>
                <a:latin typeface="Calibri" panose="020F0502020204030204" pitchFamily="34" charset="0"/>
              </a:rPr>
              <a:t>г.Москва</a:t>
            </a:r>
            <a:r>
              <a:rPr lang="ru-RU" sz="1800" dirty="0">
                <a:solidFill>
                  <a:prstClr val="black"/>
                </a:solidFill>
                <a:latin typeface="Calibri" panose="020F0502020204030204" pitchFamily="34" charset="0"/>
              </a:rPr>
              <a:t>, район </a:t>
            </a:r>
            <a:r>
              <a:rPr lang="ru-RU" sz="1800" dirty="0" err="1">
                <a:solidFill>
                  <a:prstClr val="black"/>
                </a:solidFill>
                <a:latin typeface="Calibri" panose="020F0502020204030204" pitchFamily="34" charset="0"/>
              </a:rPr>
              <a:t>Некрасовка</a:t>
            </a:r>
            <a:r>
              <a:rPr lang="ru-RU" sz="1800" dirty="0">
                <a:solidFill>
                  <a:prstClr val="black"/>
                </a:solidFill>
                <a:latin typeface="Calibri" panose="020F0502020204030204" pitchFamily="34" charset="0"/>
              </a:rPr>
              <a:t>,</a:t>
            </a:r>
            <a:r>
              <a:rPr lang="en-US" sz="1800" dirty="0">
                <a:solidFill>
                  <a:prstClr val="black"/>
                </a:solidFill>
                <a:latin typeface="Calibri" panose="020F0502020204030204" pitchFamily="34" charset="0"/>
              </a:rPr>
              <a:t> </a:t>
            </a:r>
            <a:r>
              <a:rPr lang="ru-RU" sz="1800" dirty="0" err="1">
                <a:solidFill>
                  <a:prstClr val="black"/>
                </a:solidFill>
                <a:latin typeface="Calibri" panose="020F0502020204030204" pitchFamily="34" charset="0"/>
              </a:rPr>
              <a:t>ул.Недорубова</a:t>
            </a:r>
            <a:r>
              <a:rPr lang="ru-RU" sz="1800" dirty="0">
                <a:solidFill>
                  <a:prstClr val="black"/>
                </a:solidFill>
                <a:latin typeface="Calibri" panose="020F0502020204030204" pitchFamily="34" charset="0"/>
              </a:rPr>
              <a:t>, 5А;</a:t>
            </a:r>
          </a:p>
          <a:p>
            <a:pPr marL="539750" lvl="0" indent="-273050" algn="just">
              <a:spcAft>
                <a:spcPts val="600"/>
              </a:spcAft>
              <a:buFont typeface="Arial" panose="020B0604020202020204" pitchFamily="34" charset="0"/>
              <a:buChar char="•"/>
              <a:defRPr/>
            </a:pPr>
            <a:r>
              <a:rPr lang="ru-RU" sz="1800" dirty="0">
                <a:solidFill>
                  <a:prstClr val="black"/>
                </a:solidFill>
                <a:latin typeface="Calibri" panose="020F0502020204030204" pitchFamily="34" charset="0"/>
              </a:rPr>
              <a:t>Дошкольное образовательное учреждение на 350 мест по адресу:</a:t>
            </a:r>
            <a:r>
              <a:rPr lang="en-US" sz="1800" dirty="0">
                <a:solidFill>
                  <a:prstClr val="black"/>
                </a:solidFill>
                <a:latin typeface="Calibri" panose="020F0502020204030204" pitchFamily="34" charset="0"/>
              </a:rPr>
              <a:t> </a:t>
            </a:r>
            <a:r>
              <a:rPr lang="ru-RU" sz="1800" dirty="0" err="1">
                <a:solidFill>
                  <a:prstClr val="black"/>
                </a:solidFill>
                <a:latin typeface="Calibri" panose="020F0502020204030204" pitchFamily="34" charset="0"/>
              </a:rPr>
              <a:t>г.Москва</a:t>
            </a:r>
            <a:r>
              <a:rPr lang="ru-RU" sz="1800" dirty="0">
                <a:solidFill>
                  <a:prstClr val="black"/>
                </a:solidFill>
                <a:latin typeface="Calibri" panose="020F0502020204030204" pitchFamily="34" charset="0"/>
              </a:rPr>
              <a:t>, район </a:t>
            </a:r>
            <a:r>
              <a:rPr lang="ru-RU" sz="1800" dirty="0" err="1">
                <a:solidFill>
                  <a:prstClr val="black"/>
                </a:solidFill>
                <a:latin typeface="Calibri" panose="020F0502020204030204" pitchFamily="34" charset="0"/>
              </a:rPr>
              <a:t>Некрасовка</a:t>
            </a:r>
            <a:r>
              <a:rPr lang="ru-RU" sz="1800" dirty="0">
                <a:solidFill>
                  <a:prstClr val="black"/>
                </a:solidFill>
                <a:latin typeface="Calibri" panose="020F0502020204030204" pitchFamily="34" charset="0"/>
              </a:rPr>
              <a:t>, проспект Защитников Москвы, 12А;</a:t>
            </a:r>
          </a:p>
          <a:p>
            <a:pPr marL="539750" lvl="0" indent="-273050" algn="just">
              <a:spcAft>
                <a:spcPts val="600"/>
              </a:spcAft>
              <a:buFont typeface="Arial" panose="020B0604020202020204" pitchFamily="34" charset="0"/>
              <a:buChar char="•"/>
              <a:defRPr/>
            </a:pPr>
            <a:r>
              <a:rPr lang="ru-RU" sz="1800" dirty="0">
                <a:solidFill>
                  <a:prstClr val="black"/>
                </a:solidFill>
                <a:latin typeface="Calibri" panose="020F0502020204030204" pitchFamily="34" charset="0"/>
              </a:rPr>
              <a:t>Дошкольное образовательное учреждение на 350 </a:t>
            </a:r>
            <a:r>
              <a:rPr lang="ru-RU" sz="1800" dirty="0" err="1">
                <a:solidFill>
                  <a:prstClr val="black"/>
                </a:solidFill>
                <a:latin typeface="Calibri" panose="020F0502020204030204" pitchFamily="34" charset="0"/>
              </a:rPr>
              <a:t>мес</a:t>
            </a:r>
            <a:r>
              <a:rPr lang="en-US" sz="1800" dirty="0">
                <a:solidFill>
                  <a:prstClr val="black"/>
                </a:solidFill>
                <a:latin typeface="Calibri" panose="020F0502020204030204" pitchFamily="34" charset="0"/>
              </a:rPr>
              <a:t>    </a:t>
            </a:r>
            <a:r>
              <a:rPr lang="ru-RU" sz="1800" dirty="0">
                <a:solidFill>
                  <a:prstClr val="black"/>
                </a:solidFill>
                <a:latin typeface="Calibri" panose="020F0502020204030204" pitchFamily="34" charset="0"/>
              </a:rPr>
              <a:t>по адресу: </a:t>
            </a:r>
            <a:r>
              <a:rPr lang="ru-RU" sz="1800" dirty="0" err="1">
                <a:solidFill>
                  <a:prstClr val="black"/>
                </a:solidFill>
                <a:latin typeface="Calibri" panose="020F0502020204030204" pitchFamily="34" charset="0"/>
              </a:rPr>
              <a:t>г.Москва</a:t>
            </a:r>
            <a:r>
              <a:rPr lang="ru-RU" sz="1800" dirty="0">
                <a:solidFill>
                  <a:prstClr val="black"/>
                </a:solidFill>
                <a:latin typeface="Calibri" panose="020F0502020204030204" pitchFamily="34" charset="0"/>
              </a:rPr>
              <a:t>, район </a:t>
            </a:r>
            <a:r>
              <a:rPr lang="ru-RU" sz="1800" dirty="0" err="1">
                <a:solidFill>
                  <a:prstClr val="black"/>
                </a:solidFill>
                <a:latin typeface="Calibri" panose="020F0502020204030204" pitchFamily="34" charset="0"/>
              </a:rPr>
              <a:t>Некрасовка</a:t>
            </a:r>
            <a:r>
              <a:rPr lang="ru-RU" sz="1800" dirty="0">
                <a:solidFill>
                  <a:prstClr val="black"/>
                </a:solidFill>
                <a:latin typeface="Calibri" panose="020F0502020204030204" pitchFamily="34" charset="0"/>
              </a:rPr>
              <a:t>, </a:t>
            </a:r>
            <a:r>
              <a:rPr lang="ru-RU" sz="1800" dirty="0" err="1">
                <a:solidFill>
                  <a:prstClr val="black"/>
                </a:solidFill>
                <a:latin typeface="Calibri" panose="020F0502020204030204" pitchFamily="34" charset="0"/>
              </a:rPr>
              <a:t>ул.Недорубова</a:t>
            </a:r>
            <a:r>
              <a:rPr lang="ru-RU" sz="1800" dirty="0">
                <a:solidFill>
                  <a:prstClr val="black"/>
                </a:solidFill>
                <a:latin typeface="Calibri" panose="020F0502020204030204" pitchFamily="34" charset="0"/>
              </a:rPr>
              <a:t>, 4;</a:t>
            </a:r>
          </a:p>
          <a:p>
            <a:pPr marL="625475" lvl="0"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Дошкольное образовательное учреждение на 150 мест по адресу: г. Москва, район </a:t>
            </a:r>
            <a:r>
              <a:rPr lang="ru-RU" sz="1800" dirty="0" err="1">
                <a:solidFill>
                  <a:prstClr val="black"/>
                </a:solidFill>
                <a:latin typeface="Calibri" panose="020F0502020204030204" pitchFamily="34" charset="0"/>
              </a:rPr>
              <a:t>Некрасовка</a:t>
            </a:r>
            <a:r>
              <a:rPr lang="ru-RU" sz="1800" dirty="0">
                <a:solidFill>
                  <a:prstClr val="black"/>
                </a:solidFill>
                <a:latin typeface="Calibri" panose="020F0502020204030204" pitchFamily="34" charset="0"/>
              </a:rPr>
              <a:t>, кв.7</a:t>
            </a:r>
            <a:r>
              <a:rPr lang="en-US" sz="1800" dirty="0">
                <a:solidFill>
                  <a:prstClr val="black"/>
                </a:solidFill>
                <a:latin typeface="Calibri" panose="020F0502020204030204" pitchFamily="34" charset="0"/>
              </a:rPr>
              <a:t>;</a:t>
            </a:r>
            <a:endParaRPr lang="ru-RU" sz="1800" dirty="0">
              <a:solidFill>
                <a:prstClr val="black"/>
              </a:solidFill>
              <a:latin typeface="Calibri" panose="020F0502020204030204" pitchFamily="34" charset="0"/>
            </a:endParaRPr>
          </a:p>
          <a:p>
            <a:pPr marL="625475" lvl="0"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Жилой дом по адресу: г. Москва, ЮВАО, ул. </a:t>
            </a:r>
            <a:r>
              <a:rPr lang="ru-RU" sz="1800" dirty="0" err="1">
                <a:solidFill>
                  <a:prstClr val="black"/>
                </a:solidFill>
                <a:latin typeface="Calibri" panose="020F0502020204030204" pitchFamily="34" charset="0"/>
              </a:rPr>
              <a:t>Артюхиной</a:t>
            </a:r>
            <a:r>
              <a:rPr lang="ru-RU" sz="1800" dirty="0">
                <a:solidFill>
                  <a:prstClr val="black"/>
                </a:solidFill>
                <a:latin typeface="Calibri" panose="020F0502020204030204" pitchFamily="34" charset="0"/>
              </a:rPr>
              <a:t>, д. 28А, 2 подъезда, 10 этажей</a:t>
            </a:r>
            <a:r>
              <a:rPr lang="en-US" sz="1800" dirty="0">
                <a:solidFill>
                  <a:prstClr val="black"/>
                </a:solidFill>
                <a:latin typeface="Calibri" panose="020F0502020204030204" pitchFamily="34" charset="0"/>
              </a:rPr>
              <a:t>;</a:t>
            </a:r>
            <a:endParaRPr lang="ru-RU"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Административное здание полиции ул. Бажова вл. 15А, район </a:t>
            </a:r>
            <a:r>
              <a:rPr lang="ru-RU" sz="1800" dirty="0" err="1">
                <a:solidFill>
                  <a:prstClr val="black"/>
                </a:solidFill>
                <a:latin typeface="Calibri" panose="020F0502020204030204" pitchFamily="34" charset="0"/>
              </a:rPr>
              <a:t>Ростокино</a:t>
            </a:r>
            <a:r>
              <a:rPr lang="ru-RU" sz="1800" dirty="0">
                <a:solidFill>
                  <a:prstClr val="black"/>
                </a:solidFill>
                <a:latin typeface="Calibri" panose="020F0502020204030204" pitchFamily="34" charset="0"/>
              </a:rPr>
              <a:t>;</a:t>
            </a:r>
            <a:endParaRPr lang="en-US"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Центр социального обслуживания населения города Москвы </a:t>
            </a:r>
            <a:r>
              <a:rPr lang="en-US" sz="1800" dirty="0">
                <a:solidFill>
                  <a:prstClr val="black"/>
                </a:solidFill>
                <a:latin typeface="Calibri" panose="020F0502020204030204" pitchFamily="34" charset="0"/>
              </a:rPr>
              <a:t>“</a:t>
            </a:r>
            <a:r>
              <a:rPr lang="ru-RU" sz="1800" dirty="0" err="1">
                <a:solidFill>
                  <a:prstClr val="black"/>
                </a:solidFill>
                <a:latin typeface="Calibri" panose="020F0502020204030204" pitchFamily="34" charset="0"/>
              </a:rPr>
              <a:t>Некрасовка</a:t>
            </a:r>
            <a:r>
              <a:rPr lang="en-US" sz="1800" dirty="0">
                <a:solidFill>
                  <a:prstClr val="black"/>
                </a:solidFill>
                <a:latin typeface="Calibri" panose="020F0502020204030204" pitchFamily="34" charset="0"/>
              </a:rPr>
              <a:t>”</a:t>
            </a:r>
            <a:r>
              <a:rPr lang="ru-RU" sz="1800" dirty="0">
                <a:solidFill>
                  <a:prstClr val="black"/>
                </a:solidFill>
                <a:latin typeface="Calibri" panose="020F0502020204030204" pitchFamily="34" charset="0"/>
              </a:rPr>
              <a:t> по адресу: г. Москва, 1-ая </a:t>
            </a:r>
            <a:r>
              <a:rPr lang="ru-RU" sz="1800" dirty="0" err="1">
                <a:solidFill>
                  <a:prstClr val="black"/>
                </a:solidFill>
                <a:latin typeface="Calibri" panose="020F0502020204030204" pitchFamily="34" charset="0"/>
              </a:rPr>
              <a:t>Вольская</a:t>
            </a:r>
            <a:r>
              <a:rPr lang="ru-RU" sz="1800" dirty="0">
                <a:solidFill>
                  <a:prstClr val="black"/>
                </a:solidFill>
                <a:latin typeface="Calibri" panose="020F0502020204030204" pitchFamily="34" charset="0"/>
              </a:rPr>
              <a:t> ул., д. 9, корп. 1</a:t>
            </a:r>
            <a:r>
              <a:rPr lang="en-US" sz="1800" dirty="0">
                <a:solidFill>
                  <a:prstClr val="black"/>
                </a:solidFill>
                <a:latin typeface="Calibri" panose="020F0502020204030204" pitchFamily="34" charset="0"/>
              </a:rPr>
              <a:t>;</a:t>
            </a:r>
            <a:endParaRPr lang="ru-RU"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Жилой дом по адресу</a:t>
            </a:r>
            <a:r>
              <a:rPr lang="en-US" sz="1800" dirty="0">
                <a:solidFill>
                  <a:prstClr val="black"/>
                </a:solidFill>
                <a:latin typeface="Calibri" panose="020F0502020204030204" pitchFamily="34" charset="0"/>
              </a:rPr>
              <a:t>:</a:t>
            </a:r>
            <a:r>
              <a:rPr lang="ru-RU" sz="1800" dirty="0">
                <a:solidFill>
                  <a:prstClr val="black"/>
                </a:solidFill>
                <a:latin typeface="Calibri" panose="020F0502020204030204" pitchFamily="34" charset="0"/>
              </a:rPr>
              <a:t> г. Москва, Р-н Бутырский, </a:t>
            </a:r>
            <a:r>
              <a:rPr lang="ru-RU" sz="1800" dirty="0" err="1">
                <a:solidFill>
                  <a:prstClr val="black"/>
                </a:solidFill>
                <a:latin typeface="Calibri" panose="020F0502020204030204" pitchFamily="34" charset="0"/>
              </a:rPr>
              <a:t>мкр</a:t>
            </a:r>
            <a:r>
              <a:rPr lang="ru-RU" sz="1800" dirty="0">
                <a:solidFill>
                  <a:prstClr val="black"/>
                </a:solidFill>
                <a:latin typeface="Calibri" panose="020F0502020204030204" pitchFamily="34" charset="0"/>
              </a:rPr>
              <a:t>. 78, корп. 66</a:t>
            </a:r>
            <a:r>
              <a:rPr lang="en-US" sz="1800" dirty="0">
                <a:solidFill>
                  <a:prstClr val="black"/>
                </a:solidFill>
                <a:latin typeface="Calibri" panose="020F0502020204030204" pitchFamily="34" charset="0"/>
              </a:rPr>
              <a:t>;</a:t>
            </a:r>
            <a:endParaRPr lang="ru-RU"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Административное здание полиции по адресу: г. Москва, ул. Нагорная, вл.6, район Котловка</a:t>
            </a: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Подстанция скорой медицинской помощи на 20 машиномест с подъездной дорогой, город Московский, ул. Радужная, вл. 23А;</a:t>
            </a: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Административное здание полиции по адресу: г. Москва, </a:t>
            </a:r>
            <a:r>
              <a:rPr lang="ru-RU" sz="1800" dirty="0" err="1">
                <a:solidFill>
                  <a:prstClr val="black"/>
                </a:solidFill>
                <a:latin typeface="Calibri" panose="020F0502020204030204" pitchFamily="34" charset="0"/>
              </a:rPr>
              <a:t>Бескудниковский</a:t>
            </a:r>
            <a:r>
              <a:rPr lang="ru-RU" sz="1800" dirty="0">
                <a:solidFill>
                  <a:prstClr val="black"/>
                </a:solidFill>
                <a:latin typeface="Calibri" panose="020F0502020204030204" pitchFamily="34" charset="0"/>
              </a:rPr>
              <a:t> б-р, 9А;</a:t>
            </a: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Жилой дом по адресу</a:t>
            </a:r>
            <a:r>
              <a:rPr lang="en-US" sz="1800" dirty="0">
                <a:solidFill>
                  <a:prstClr val="black"/>
                </a:solidFill>
                <a:latin typeface="Calibri" panose="020F0502020204030204" pitchFamily="34" charset="0"/>
              </a:rPr>
              <a:t>: </a:t>
            </a:r>
            <a:r>
              <a:rPr lang="ru-RU" sz="1800" dirty="0">
                <a:solidFill>
                  <a:prstClr val="black"/>
                </a:solidFill>
                <a:latin typeface="Calibri" panose="020F0502020204030204" pitchFamily="34" charset="0"/>
              </a:rPr>
              <a:t>Щелковское шоссе, д. 71, корп. 1и д. 73, 1 подъезд, 16 этажей;</a:t>
            </a:r>
          </a:p>
          <a:p>
            <a:pPr marL="625475" indent="-273050" algn="just">
              <a:spcAft>
                <a:spcPts val="1200"/>
              </a:spcAft>
              <a:buFont typeface="Arial" panose="020B0604020202020204" pitchFamily="34" charset="0"/>
              <a:buChar char="•"/>
              <a:defRPr/>
            </a:pPr>
            <a:endParaRPr lang="ru-RU"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endParaRPr lang="en-US" sz="1800" dirty="0">
              <a:solidFill>
                <a:prstClr val="black"/>
              </a:solidFill>
              <a:latin typeface="Calibri" panose="020F0502020204030204" pitchFamily="34" charset="0"/>
            </a:endParaRPr>
          </a:p>
          <a:p>
            <a:pPr marL="352425" algn="just">
              <a:spcAft>
                <a:spcPts val="1200"/>
              </a:spcAft>
              <a:defRPr/>
            </a:pPr>
            <a:endParaRPr lang="en-US" sz="1800" dirty="0">
              <a:solidFill>
                <a:prstClr val="black"/>
              </a:solidFill>
              <a:latin typeface="Calibri" panose="020F0502020204030204" pitchFamily="34" charset="0"/>
            </a:endParaRPr>
          </a:p>
          <a:p>
            <a:pPr marL="539750" lvl="0" indent="-273050" algn="just">
              <a:spcAft>
                <a:spcPts val="600"/>
              </a:spcAft>
              <a:buFont typeface="Arial" panose="020B0604020202020204" pitchFamily="34" charset="0"/>
              <a:buChar char="•"/>
              <a:defRPr/>
            </a:pPr>
            <a:endParaRPr lang="ru-RU" sz="1800" dirty="0">
              <a:solidFill>
                <a:prstClr val="black"/>
              </a:solidFill>
              <a:latin typeface="Calibri" panose="020F0502020204030204" pitchFamily="34" charset="0"/>
            </a:endParaRPr>
          </a:p>
          <a:p>
            <a:pPr marL="627063" lvl="0" indent="-271463" algn="just">
              <a:spcAft>
                <a:spcPts val="600"/>
              </a:spcAft>
              <a:buFont typeface="Arial" panose="020B0604020202020204" pitchFamily="34" charset="0"/>
              <a:buChar char="•"/>
              <a:defRPr/>
            </a:pPr>
            <a:endParaRPr lang="ru-RU" sz="18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1135371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92211" y="6884627"/>
            <a:ext cx="4211968" cy="2716573"/>
          </a:xfrm>
          <a:prstGeom prst="rect">
            <a:avLst/>
          </a:prstGeom>
        </p:spPr>
      </p:pic>
      <p:sp>
        <p:nvSpPr>
          <p:cNvPr id="2" name="Текст 1"/>
          <p:cNvSpPr>
            <a:spLocks noGrp="1"/>
          </p:cNvSpPr>
          <p:nvPr>
            <p:ph type="body" sz="quarter" idx="14"/>
          </p:nvPr>
        </p:nvSpPr>
        <p:spPr/>
        <p:txBody>
          <a:bodyPr/>
          <a:lstStyle/>
          <a:p>
            <a:r>
              <a:rPr lang="ru-RU" dirty="0">
                <a:latin typeface="Calibri" panose="020F0502020204030204" pitchFamily="34" charset="0"/>
                <a:cs typeface="Calibri" panose="020F0502020204030204" pitchFamily="34" charset="0"/>
              </a:rPr>
              <a:t>О КОМПАНИИ</a:t>
            </a:r>
          </a:p>
        </p:txBody>
      </p:sp>
      <p:sp>
        <p:nvSpPr>
          <p:cNvPr id="3" name="TextBox 2"/>
          <p:cNvSpPr txBox="1"/>
          <p:nvPr/>
        </p:nvSpPr>
        <p:spPr>
          <a:xfrm>
            <a:off x="847810" y="1351642"/>
            <a:ext cx="10814538" cy="5032147"/>
          </a:xfrm>
          <a:custGeom>
            <a:avLst/>
            <a:gdLst>
              <a:gd name="connsiteX0" fmla="*/ 0 w 7392549"/>
              <a:gd name="connsiteY0" fmla="*/ 0 h 6401753"/>
              <a:gd name="connsiteX1" fmla="*/ 7392549 w 7392549"/>
              <a:gd name="connsiteY1" fmla="*/ 0 h 6401753"/>
              <a:gd name="connsiteX2" fmla="*/ 7392549 w 7392549"/>
              <a:gd name="connsiteY2" fmla="*/ 6401753 h 6401753"/>
              <a:gd name="connsiteX3" fmla="*/ 0 w 7392549"/>
              <a:gd name="connsiteY3" fmla="*/ 6401753 h 6401753"/>
              <a:gd name="connsiteX4" fmla="*/ 0 w 7392549"/>
              <a:gd name="connsiteY4" fmla="*/ 0 h 6401753"/>
              <a:gd name="connsiteX0" fmla="*/ 0 w 7392549"/>
              <a:gd name="connsiteY0" fmla="*/ 0 h 6401753"/>
              <a:gd name="connsiteX1" fmla="*/ 7392549 w 7392549"/>
              <a:gd name="connsiteY1" fmla="*/ 0 h 6401753"/>
              <a:gd name="connsiteX2" fmla="*/ 7392549 w 7392549"/>
              <a:gd name="connsiteY2" fmla="*/ 3285738 h 6401753"/>
              <a:gd name="connsiteX3" fmla="*/ 7392549 w 7392549"/>
              <a:gd name="connsiteY3" fmla="*/ 6401753 h 6401753"/>
              <a:gd name="connsiteX4" fmla="*/ 0 w 7392549"/>
              <a:gd name="connsiteY4" fmla="*/ 6401753 h 6401753"/>
              <a:gd name="connsiteX5" fmla="*/ 0 w 7392549"/>
              <a:gd name="connsiteY5" fmla="*/ 0 h 640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549" h="6401753">
                <a:moveTo>
                  <a:pt x="0" y="0"/>
                </a:moveTo>
                <a:lnTo>
                  <a:pt x="7392549" y="0"/>
                </a:lnTo>
                <a:lnTo>
                  <a:pt x="7392549" y="3285738"/>
                </a:lnTo>
                <a:lnTo>
                  <a:pt x="7392549" y="6401753"/>
                </a:lnTo>
                <a:lnTo>
                  <a:pt x="0" y="6401753"/>
                </a:lnTo>
                <a:lnTo>
                  <a:pt x="0" y="0"/>
                </a:lnTo>
                <a:close/>
              </a:path>
            </a:pathLst>
          </a:custGeom>
          <a:noFill/>
          <a:ln>
            <a:noFill/>
          </a:ln>
        </p:spPr>
        <p:txBody>
          <a:bodyPr wrap="square" rtlCol="0">
            <a:spAutoFit/>
          </a:bodyPr>
          <a:lstStyle/>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Административное здание БЦ Новослободский, г. Москва, ул. </a:t>
            </a:r>
            <a:r>
              <a:rPr lang="ru-RU" sz="1800" dirty="0" err="1">
                <a:solidFill>
                  <a:prstClr val="black"/>
                </a:solidFill>
                <a:latin typeface="Calibri" panose="020F0502020204030204" pitchFamily="34" charset="0"/>
              </a:rPr>
              <a:t>Краснопролетарская</a:t>
            </a:r>
            <a:r>
              <a:rPr lang="ru-RU" sz="1800" dirty="0">
                <a:solidFill>
                  <a:prstClr val="black"/>
                </a:solidFill>
                <a:latin typeface="Calibri" panose="020F0502020204030204" pitchFamily="34" charset="0"/>
              </a:rPr>
              <a:t>, д.16, стр.2</a:t>
            </a:r>
            <a:endParaRPr lang="en-US"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Административное здание полиции по адресу: г. Москва, ул. Автозаводская, вл. 23, строен. 123</a:t>
            </a:r>
          </a:p>
          <a:p>
            <a:pPr marL="625475" indent="-273050" algn="just">
              <a:spcAft>
                <a:spcPts val="1200"/>
              </a:spcAft>
              <a:buFont typeface="Arial" panose="020B0604020202020204" pitchFamily="34" charset="0"/>
              <a:buChar char="•"/>
              <a:defRPr/>
            </a:pPr>
            <a:r>
              <a:rPr lang="ru-RU" sz="1800" dirty="0">
                <a:solidFill>
                  <a:schemeClr val="bg1"/>
                </a:solidFill>
                <a:latin typeface="Calibri" panose="020F0502020204030204" pitchFamily="34" charset="0"/>
                <a:cs typeface="Calibri" panose="020F0502020204030204" pitchFamily="34" charset="0"/>
              </a:rPr>
              <a:t>ДОУ на 300 мест, район Некрасовка, кв 17</a:t>
            </a:r>
          </a:p>
          <a:p>
            <a:pPr marL="625475" indent="-273050" algn="just">
              <a:spcAft>
                <a:spcPts val="1200"/>
              </a:spcAft>
              <a:buFont typeface="Arial" panose="020B0604020202020204" pitchFamily="34" charset="0"/>
              <a:buChar char="•"/>
              <a:defRPr/>
            </a:pPr>
            <a:r>
              <a:rPr lang="ru-RU" sz="1800" dirty="0">
                <a:solidFill>
                  <a:schemeClr val="bg1"/>
                </a:solidFill>
                <a:latin typeface="Calibri" panose="020F0502020204030204" pitchFamily="34" charset="0"/>
                <a:cs typeface="Calibri" panose="020F0502020204030204" pitchFamily="34" charset="0"/>
              </a:rPr>
              <a:t>ДОУ на 200 мест, р-н Ховрино, ул. Левобережная, </a:t>
            </a:r>
            <a:r>
              <a:rPr lang="ru-RU" sz="1800" dirty="0" err="1">
                <a:solidFill>
                  <a:schemeClr val="bg1"/>
                </a:solidFill>
                <a:latin typeface="Calibri" panose="020F0502020204030204" pitchFamily="34" charset="0"/>
                <a:cs typeface="Calibri" panose="020F0502020204030204" pitchFamily="34" charset="0"/>
              </a:rPr>
              <a:t>влд</a:t>
            </a:r>
            <a:r>
              <a:rPr lang="ru-RU" sz="1800" dirty="0">
                <a:solidFill>
                  <a:schemeClr val="bg1"/>
                </a:solidFill>
                <a:latin typeface="Calibri" panose="020F0502020204030204" pitchFamily="34" charset="0"/>
                <a:cs typeface="Calibri" panose="020F0502020204030204" pitchFamily="34" charset="0"/>
              </a:rPr>
              <a:t>. 4 и 4а</a:t>
            </a:r>
          </a:p>
          <a:p>
            <a:pPr marL="625475" indent="-273050" algn="just">
              <a:spcAft>
                <a:spcPts val="1200"/>
              </a:spcAft>
              <a:buFont typeface="Arial" panose="020B0604020202020204" pitchFamily="34" charset="0"/>
              <a:buChar char="•"/>
              <a:defRPr/>
            </a:pPr>
            <a:r>
              <a:rPr lang="ru-RU" sz="1800" dirty="0">
                <a:solidFill>
                  <a:prstClr val="black"/>
                </a:solidFill>
                <a:latin typeface="Calibri" panose="020F0502020204030204" pitchFamily="34" charset="0"/>
              </a:rPr>
              <a:t>Жилой дом по адресу</a:t>
            </a:r>
            <a:r>
              <a:rPr lang="en-US" sz="1800" dirty="0">
                <a:solidFill>
                  <a:prstClr val="black"/>
                </a:solidFill>
                <a:latin typeface="Calibri" panose="020F0502020204030204" pitchFamily="34" charset="0"/>
              </a:rPr>
              <a:t>:</a:t>
            </a:r>
            <a:r>
              <a:rPr lang="ru-RU" sz="1800" dirty="0">
                <a:solidFill>
                  <a:prstClr val="black"/>
                </a:solidFill>
                <a:latin typeface="Calibri" panose="020F0502020204030204" pitchFamily="34" charset="0"/>
              </a:rPr>
              <a:t> г. Москва, поселение Рязановское, кв-л </a:t>
            </a:r>
            <a:r>
              <a:rPr lang="en-US" sz="1800" dirty="0">
                <a:solidFill>
                  <a:prstClr val="black"/>
                </a:solidFill>
                <a:latin typeface="Calibri" panose="020F0502020204030204" pitchFamily="34" charset="0"/>
              </a:rPr>
              <a:t>99</a:t>
            </a:r>
            <a:r>
              <a:rPr lang="ru-RU" sz="1800" dirty="0">
                <a:solidFill>
                  <a:prstClr val="black"/>
                </a:solidFill>
                <a:latin typeface="Calibri" panose="020F0502020204030204" pitchFamily="34" charset="0"/>
              </a:rPr>
              <a:t>, влд.1 (п. Фабрики им. 1 Мая)</a:t>
            </a:r>
            <a:r>
              <a:rPr lang="en-US" sz="1800" dirty="0">
                <a:solidFill>
                  <a:prstClr val="black"/>
                </a:solidFill>
                <a:latin typeface="Calibri" panose="020F0502020204030204" pitchFamily="34" charset="0"/>
              </a:rPr>
              <a:t>;</a:t>
            </a:r>
            <a:r>
              <a:rPr lang="ru-RU" sz="1800" dirty="0">
                <a:solidFill>
                  <a:prstClr val="black"/>
                </a:solidFill>
                <a:latin typeface="Calibri" panose="020F0502020204030204" pitchFamily="34" charset="0"/>
              </a:rPr>
              <a:t> </a:t>
            </a:r>
          </a:p>
          <a:p>
            <a:pPr marL="625475" indent="-273050" algn="just">
              <a:spcAft>
                <a:spcPts val="1200"/>
              </a:spcAft>
              <a:buFont typeface="Arial" panose="020B0604020202020204" pitchFamily="34" charset="0"/>
              <a:buChar char="•"/>
              <a:defRPr/>
            </a:pPr>
            <a:r>
              <a:rPr lang="ru-RU" sz="1800" dirty="0">
                <a:solidFill>
                  <a:schemeClr val="bg1"/>
                </a:solidFill>
                <a:latin typeface="Calibri" panose="020F0502020204030204" pitchFamily="34" charset="0"/>
                <a:cs typeface="Calibri" panose="020F0502020204030204" pitchFamily="34" charset="0"/>
              </a:rPr>
              <a:t>ДОУ на 275 мест с бассейном, район Некрасовка, кв 17</a:t>
            </a:r>
            <a:r>
              <a:rPr lang="en-US" sz="1800" dirty="0">
                <a:solidFill>
                  <a:schemeClr val="bg1"/>
                </a:solidFill>
                <a:latin typeface="Calibri" panose="020F0502020204030204" pitchFamily="34" charset="0"/>
                <a:cs typeface="Calibri" panose="020F0502020204030204" pitchFamily="34" charset="0"/>
              </a:rPr>
              <a:t>;</a:t>
            </a:r>
            <a:endParaRPr lang="ru-RU" sz="1800" dirty="0">
              <a:solidFill>
                <a:schemeClr val="bg1"/>
              </a:solidFill>
              <a:latin typeface="Calibri" panose="020F0502020204030204" pitchFamily="34" charset="0"/>
              <a:cs typeface="Calibri" panose="020F0502020204030204" pitchFamily="34" charset="0"/>
            </a:endParaRPr>
          </a:p>
          <a:p>
            <a:pPr marL="625475" indent="-273050" algn="just">
              <a:spcAft>
                <a:spcPts val="1200"/>
              </a:spcAft>
              <a:buFont typeface="Arial" panose="020B0604020202020204" pitchFamily="34" charset="0"/>
              <a:buChar char="•"/>
              <a:defRPr/>
            </a:pPr>
            <a:r>
              <a:rPr lang="ru-RU" sz="1800" dirty="0">
                <a:solidFill>
                  <a:schemeClr val="bg1"/>
                </a:solidFill>
                <a:latin typeface="Calibri" panose="020F0502020204030204" pitchFamily="34" charset="0"/>
                <a:cs typeface="Calibri" panose="020F0502020204030204" pitchFamily="34" charset="0"/>
              </a:rPr>
              <a:t>Учебный корпус на 350 мест, район Некрасовка, кв.17;</a:t>
            </a:r>
          </a:p>
          <a:p>
            <a:pPr marL="625475" indent="-273050" algn="just">
              <a:spcAft>
                <a:spcPts val="1200"/>
              </a:spcAft>
              <a:buFont typeface="Arial" panose="020B0604020202020204" pitchFamily="34" charset="0"/>
              <a:buChar char="•"/>
              <a:defRPr/>
            </a:pPr>
            <a:endParaRPr lang="ru-RU"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endParaRPr lang="en-US" sz="1800" dirty="0">
              <a:solidFill>
                <a:prstClr val="black"/>
              </a:solidFill>
              <a:latin typeface="Calibri" panose="020F0502020204030204" pitchFamily="34" charset="0"/>
            </a:endParaRPr>
          </a:p>
          <a:p>
            <a:pPr marL="352425" algn="just">
              <a:spcAft>
                <a:spcPts val="1200"/>
              </a:spcAft>
              <a:defRPr/>
            </a:pPr>
            <a:endParaRPr lang="en-US" sz="1800" dirty="0">
              <a:solidFill>
                <a:prstClr val="black"/>
              </a:solidFill>
              <a:latin typeface="Calibri" panose="020F0502020204030204" pitchFamily="34" charset="0"/>
            </a:endParaRPr>
          </a:p>
          <a:p>
            <a:pPr marL="539750" lvl="0" indent="-273050" algn="just">
              <a:spcAft>
                <a:spcPts val="600"/>
              </a:spcAft>
              <a:buFont typeface="Arial" panose="020B0604020202020204" pitchFamily="34" charset="0"/>
              <a:buChar char="•"/>
              <a:defRPr/>
            </a:pPr>
            <a:endParaRPr lang="ru-RU" sz="1800" dirty="0">
              <a:solidFill>
                <a:prstClr val="black"/>
              </a:solidFill>
              <a:latin typeface="Calibri" panose="020F0502020204030204" pitchFamily="34" charset="0"/>
            </a:endParaRPr>
          </a:p>
          <a:p>
            <a:pPr marL="627063" lvl="0" indent="-271463" algn="just">
              <a:spcAft>
                <a:spcPts val="600"/>
              </a:spcAft>
              <a:buFont typeface="Arial" panose="020B0604020202020204" pitchFamily="34" charset="0"/>
              <a:buChar char="•"/>
              <a:defRPr/>
            </a:pPr>
            <a:endParaRPr lang="ru-RU" sz="18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4213135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94816" y="5878133"/>
            <a:ext cx="4211968" cy="2716573"/>
          </a:xfrm>
          <a:prstGeom prst="rect">
            <a:avLst/>
          </a:prstGeom>
        </p:spPr>
      </p:pic>
      <p:sp>
        <p:nvSpPr>
          <p:cNvPr id="2" name="Текст 1"/>
          <p:cNvSpPr>
            <a:spLocks noGrp="1"/>
          </p:cNvSpPr>
          <p:nvPr>
            <p:ph type="body" sz="quarter" idx="14"/>
          </p:nvPr>
        </p:nvSpPr>
        <p:spPr/>
        <p:txBody>
          <a:bodyPr/>
          <a:lstStyle/>
          <a:p>
            <a:r>
              <a:rPr lang="ru-RU" dirty="0">
                <a:latin typeface="Calibri" panose="020F0502020204030204" pitchFamily="34" charset="0"/>
                <a:cs typeface="Calibri" panose="020F0502020204030204" pitchFamily="34" charset="0"/>
              </a:rPr>
              <a:t>О КОМПАНИИ</a:t>
            </a:r>
          </a:p>
        </p:txBody>
      </p:sp>
      <p:sp>
        <p:nvSpPr>
          <p:cNvPr id="3" name="TextBox 2"/>
          <p:cNvSpPr txBox="1"/>
          <p:nvPr/>
        </p:nvSpPr>
        <p:spPr>
          <a:xfrm>
            <a:off x="1009651" y="1582822"/>
            <a:ext cx="10782298" cy="4924425"/>
          </a:xfrm>
          <a:custGeom>
            <a:avLst/>
            <a:gdLst>
              <a:gd name="connsiteX0" fmla="*/ 0 w 7392549"/>
              <a:gd name="connsiteY0" fmla="*/ 0 h 6401753"/>
              <a:gd name="connsiteX1" fmla="*/ 7392549 w 7392549"/>
              <a:gd name="connsiteY1" fmla="*/ 0 h 6401753"/>
              <a:gd name="connsiteX2" fmla="*/ 7392549 w 7392549"/>
              <a:gd name="connsiteY2" fmla="*/ 6401753 h 6401753"/>
              <a:gd name="connsiteX3" fmla="*/ 0 w 7392549"/>
              <a:gd name="connsiteY3" fmla="*/ 6401753 h 6401753"/>
              <a:gd name="connsiteX4" fmla="*/ 0 w 7392549"/>
              <a:gd name="connsiteY4" fmla="*/ 0 h 6401753"/>
              <a:gd name="connsiteX0" fmla="*/ 0 w 7392549"/>
              <a:gd name="connsiteY0" fmla="*/ 0 h 6401753"/>
              <a:gd name="connsiteX1" fmla="*/ 7392549 w 7392549"/>
              <a:gd name="connsiteY1" fmla="*/ 0 h 6401753"/>
              <a:gd name="connsiteX2" fmla="*/ 7392549 w 7392549"/>
              <a:gd name="connsiteY2" fmla="*/ 3285738 h 6401753"/>
              <a:gd name="connsiteX3" fmla="*/ 7392549 w 7392549"/>
              <a:gd name="connsiteY3" fmla="*/ 6401753 h 6401753"/>
              <a:gd name="connsiteX4" fmla="*/ 0 w 7392549"/>
              <a:gd name="connsiteY4" fmla="*/ 6401753 h 6401753"/>
              <a:gd name="connsiteX5" fmla="*/ 0 w 7392549"/>
              <a:gd name="connsiteY5" fmla="*/ 0 h 640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549" h="6401753">
                <a:moveTo>
                  <a:pt x="0" y="0"/>
                </a:moveTo>
                <a:lnTo>
                  <a:pt x="7392549" y="0"/>
                </a:lnTo>
                <a:lnTo>
                  <a:pt x="7392549" y="3285738"/>
                </a:lnTo>
                <a:lnTo>
                  <a:pt x="7392549" y="6401753"/>
                </a:lnTo>
                <a:lnTo>
                  <a:pt x="0" y="6401753"/>
                </a:lnTo>
                <a:lnTo>
                  <a:pt x="0" y="0"/>
                </a:lnTo>
                <a:close/>
              </a:path>
            </a:pathLst>
          </a:custGeom>
          <a:noFill/>
          <a:ln>
            <a:noFill/>
          </a:ln>
        </p:spPr>
        <p:txBody>
          <a:bodyPr wrap="square" rIns="90000" rtlCol="0">
            <a:spAutoFit/>
          </a:bodyPr>
          <a:lstStyle/>
          <a:p>
            <a:pPr lvl="0" indent="354013" algn="just">
              <a:defRPr/>
            </a:pPr>
            <a:r>
              <a:rPr lang="ru-RU" sz="1800" b="1" dirty="0">
                <a:solidFill>
                  <a:prstClr val="black"/>
                </a:solidFill>
                <a:latin typeface="Calibri" panose="020F0502020204030204" pitchFamily="34" charset="0"/>
              </a:rPr>
              <a:t>Генеральный подрядчик по строительству объектов в полном объеме «под ключ», действующие объекты:</a:t>
            </a:r>
            <a:endParaRPr lang="en-US" sz="1800" b="1" dirty="0">
              <a:solidFill>
                <a:prstClr val="black"/>
              </a:solidFill>
              <a:latin typeface="Calibri" panose="020F0502020204030204" pitchFamily="34" charset="0"/>
            </a:endParaRP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Школа на 1150 мест, район Некрасовка, кв.17;</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Учебный корпус на 500 мест, район Ховрино, ул. Клинская, вл. 24</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Административное здание полиции по адресу: г. Москва, ул. </a:t>
            </a:r>
            <a:r>
              <a:rPr lang="ru-RU" sz="1800" dirty="0" err="1">
                <a:solidFill>
                  <a:schemeClr val="bg1"/>
                </a:solidFill>
                <a:latin typeface="Calibri" panose="020F0502020204030204" pitchFamily="34" charset="0"/>
                <a:cs typeface="Calibri" panose="020F0502020204030204" pitchFamily="34" charset="0"/>
              </a:rPr>
              <a:t>Б.Полянка</a:t>
            </a:r>
            <a:r>
              <a:rPr lang="ru-RU" sz="1800" dirty="0">
                <a:solidFill>
                  <a:schemeClr val="bg1"/>
                </a:solidFill>
                <a:latin typeface="Calibri" panose="020F0502020204030204" pitchFamily="34" charset="0"/>
                <a:cs typeface="Calibri" panose="020F0502020204030204" pitchFamily="34" charset="0"/>
              </a:rPr>
              <a:t>, вл. 33/41</a:t>
            </a:r>
          </a:p>
          <a:p>
            <a:pPr marL="625475"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Административное здание полиции по адресу: </a:t>
            </a:r>
            <a:r>
              <a:rPr lang="ru-RU" sz="1800" dirty="0" err="1">
                <a:solidFill>
                  <a:schemeClr val="bg1"/>
                </a:solidFill>
                <a:latin typeface="Calibri" panose="020F0502020204030204" pitchFamily="34" charset="0"/>
                <a:cs typeface="Calibri" panose="020F0502020204030204" pitchFamily="34" charset="0"/>
              </a:rPr>
              <a:t>мкр</a:t>
            </a:r>
            <a:r>
              <a:rPr lang="ru-RU" sz="1800" dirty="0">
                <a:solidFill>
                  <a:schemeClr val="bg1"/>
                </a:solidFill>
                <a:latin typeface="Calibri" panose="020F0502020204030204" pitchFamily="34" charset="0"/>
                <a:cs typeface="Calibri" panose="020F0502020204030204" pitchFamily="34" charset="0"/>
              </a:rPr>
              <a:t>. Щербинка, общественная зона вдоль Варшавского шоссе (участок 2);</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Реконструкция Митинского крематория по адресу: Московская область, Красногорский муниципальный район, сельское поселение Отрадненское, Пятницкое шоссе, 6 км.</a:t>
            </a: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625475" indent="-273050" algn="just">
              <a:spcAft>
                <a:spcPts val="1200"/>
              </a:spcAft>
              <a:buFont typeface="Arial" panose="020B0604020202020204" pitchFamily="34" charset="0"/>
              <a:buChar char="•"/>
              <a:defRPr/>
            </a:pPr>
            <a:endParaRPr lang="ru-RU" sz="1800" dirty="0">
              <a:solidFill>
                <a:prstClr val="black"/>
              </a:solidFill>
              <a:latin typeface="Calibri" panose="020F0502020204030204" pitchFamily="34" charset="0"/>
            </a:endParaRPr>
          </a:p>
          <a:p>
            <a:pPr marL="625475" indent="-273050" algn="just">
              <a:spcAft>
                <a:spcPts val="1200"/>
              </a:spcAft>
              <a:buFont typeface="Arial" panose="020B0604020202020204" pitchFamily="34" charset="0"/>
              <a:buChar char="•"/>
              <a:defRPr/>
            </a:pPr>
            <a:endParaRPr lang="ru-RU" sz="18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2798257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94816" y="5893124"/>
            <a:ext cx="4211968" cy="2716573"/>
          </a:xfrm>
          <a:prstGeom prst="rect">
            <a:avLst/>
          </a:prstGeom>
        </p:spPr>
      </p:pic>
      <p:sp>
        <p:nvSpPr>
          <p:cNvPr id="2" name="Текст 1"/>
          <p:cNvSpPr>
            <a:spLocks noGrp="1"/>
          </p:cNvSpPr>
          <p:nvPr>
            <p:ph type="body" sz="quarter" idx="14"/>
          </p:nvPr>
        </p:nvSpPr>
        <p:spPr/>
        <p:txBody>
          <a:bodyPr/>
          <a:lstStyle/>
          <a:p>
            <a:r>
              <a:rPr lang="ru-RU" dirty="0">
                <a:latin typeface="Calibri" panose="020F0502020204030204" pitchFamily="34" charset="0"/>
                <a:cs typeface="Calibri" panose="020F0502020204030204" pitchFamily="34" charset="0"/>
              </a:rPr>
              <a:t>О КОМПАНИИ</a:t>
            </a:r>
          </a:p>
        </p:txBody>
      </p:sp>
      <p:sp>
        <p:nvSpPr>
          <p:cNvPr id="3" name="TextBox 2"/>
          <p:cNvSpPr txBox="1"/>
          <p:nvPr/>
        </p:nvSpPr>
        <p:spPr>
          <a:xfrm>
            <a:off x="1009651" y="1582822"/>
            <a:ext cx="10782298" cy="5170646"/>
          </a:xfrm>
          <a:custGeom>
            <a:avLst/>
            <a:gdLst>
              <a:gd name="connsiteX0" fmla="*/ 0 w 7392549"/>
              <a:gd name="connsiteY0" fmla="*/ 0 h 6401753"/>
              <a:gd name="connsiteX1" fmla="*/ 7392549 w 7392549"/>
              <a:gd name="connsiteY1" fmla="*/ 0 h 6401753"/>
              <a:gd name="connsiteX2" fmla="*/ 7392549 w 7392549"/>
              <a:gd name="connsiteY2" fmla="*/ 6401753 h 6401753"/>
              <a:gd name="connsiteX3" fmla="*/ 0 w 7392549"/>
              <a:gd name="connsiteY3" fmla="*/ 6401753 h 6401753"/>
              <a:gd name="connsiteX4" fmla="*/ 0 w 7392549"/>
              <a:gd name="connsiteY4" fmla="*/ 0 h 6401753"/>
              <a:gd name="connsiteX0" fmla="*/ 0 w 7392549"/>
              <a:gd name="connsiteY0" fmla="*/ 0 h 6401753"/>
              <a:gd name="connsiteX1" fmla="*/ 7392549 w 7392549"/>
              <a:gd name="connsiteY1" fmla="*/ 0 h 6401753"/>
              <a:gd name="connsiteX2" fmla="*/ 7392549 w 7392549"/>
              <a:gd name="connsiteY2" fmla="*/ 3285738 h 6401753"/>
              <a:gd name="connsiteX3" fmla="*/ 7392549 w 7392549"/>
              <a:gd name="connsiteY3" fmla="*/ 6401753 h 6401753"/>
              <a:gd name="connsiteX4" fmla="*/ 0 w 7392549"/>
              <a:gd name="connsiteY4" fmla="*/ 6401753 h 6401753"/>
              <a:gd name="connsiteX5" fmla="*/ 0 w 7392549"/>
              <a:gd name="connsiteY5" fmla="*/ 0 h 640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549" h="6401753">
                <a:moveTo>
                  <a:pt x="0" y="0"/>
                </a:moveTo>
                <a:lnTo>
                  <a:pt x="7392549" y="0"/>
                </a:lnTo>
                <a:lnTo>
                  <a:pt x="7392549" y="3285738"/>
                </a:lnTo>
                <a:lnTo>
                  <a:pt x="7392549" y="6401753"/>
                </a:lnTo>
                <a:lnTo>
                  <a:pt x="0" y="6401753"/>
                </a:lnTo>
                <a:lnTo>
                  <a:pt x="0" y="0"/>
                </a:lnTo>
                <a:close/>
              </a:path>
            </a:pathLst>
          </a:custGeom>
          <a:noFill/>
          <a:ln>
            <a:noFill/>
          </a:ln>
        </p:spPr>
        <p:txBody>
          <a:bodyPr wrap="square" rIns="90000" rtlCol="0">
            <a:spAutoFit/>
          </a:bodyPr>
          <a:lstStyle/>
          <a:p>
            <a:pPr marL="625475" lvl="0" indent="-273050" algn="just">
              <a:spcAft>
                <a:spcPts val="1200"/>
              </a:spcAft>
              <a:buFont typeface="Arial" panose="020B0604020202020204" pitchFamily="34" charset="0"/>
              <a:buChar char="•"/>
              <a:defRPr/>
            </a:pPr>
            <a:endParaRPr lang="ru-RU" sz="1800" dirty="0">
              <a:solidFill>
                <a:prstClr val="black"/>
              </a:solidFill>
              <a:latin typeface="Calibri" panose="020F0502020204030204" pitchFamily="34" charset="0"/>
            </a:endParaRPr>
          </a:p>
          <a:p>
            <a:pPr lvl="0" indent="352425" algn="just">
              <a:spcAft>
                <a:spcPts val="1200"/>
              </a:spcAft>
              <a:defRPr/>
            </a:pPr>
            <a:r>
              <a:rPr lang="ru-RU" sz="1800" b="1" dirty="0">
                <a:solidFill>
                  <a:schemeClr val="bg1"/>
                </a:solidFill>
                <a:latin typeface="Calibri" panose="020F0502020204030204" pitchFamily="34" charset="0"/>
                <a:cs typeface="Calibri" panose="020F0502020204030204" pitchFamily="34" charset="0"/>
              </a:rPr>
              <a:t>Проектно-конструкторский отдел ООО «СКР» </a:t>
            </a:r>
            <a:r>
              <a:rPr lang="ru-RU" sz="1800" dirty="0">
                <a:solidFill>
                  <a:schemeClr val="bg1"/>
                </a:solidFill>
                <a:latin typeface="Calibri" panose="020F0502020204030204" pitchFamily="34" charset="0"/>
                <a:cs typeface="Calibri" panose="020F0502020204030204" pitchFamily="34" charset="0"/>
              </a:rPr>
              <a:t>- команда профессионалов с большим успешным опытом проектирования в промышленном и гражданском строительстве, представление услуг в области архитектуры и инженерных изысканий, технического заказчика по проектированию.</a:t>
            </a:r>
          </a:p>
          <a:p>
            <a:pPr indent="352425" algn="just">
              <a:spcAft>
                <a:spcPts val="1200"/>
              </a:spcAft>
            </a:pPr>
            <a:r>
              <a:rPr lang="ru-RU" sz="1800" dirty="0">
                <a:solidFill>
                  <a:schemeClr val="bg1"/>
                </a:solidFill>
                <a:latin typeface="Calibri" panose="020F0502020204030204" pitchFamily="34" charset="0"/>
                <a:cs typeface="Calibri" panose="020F0502020204030204" pitchFamily="34" charset="0"/>
              </a:rPr>
              <a:t>Наша команда предлагает решение от создания концепции проекта до разработки проектной (с прохождением всех видов экспертиз) и рабочей документации с последующим авторским сопровождением и поддержкой застройщика до ввода объекта в эксплуатацию, изысканий технического заказчика по проектированию. </a:t>
            </a:r>
          </a:p>
          <a:p>
            <a:pPr indent="352425" algn="just"/>
            <a:r>
              <a:rPr lang="ru-RU" sz="1800" dirty="0">
                <a:solidFill>
                  <a:schemeClr val="bg1"/>
                </a:solidFill>
                <a:latin typeface="Calibri" panose="020F0502020204030204" pitchFamily="34" charset="0"/>
                <a:cs typeface="Calibri" panose="020F0502020204030204" pitchFamily="34" charset="0"/>
              </a:rPr>
              <a:t>За последние 7 лет нами успешно выполнены проектно-изыскательские работы по объектам различного назначения: </a:t>
            </a:r>
          </a:p>
          <a:p>
            <a:pPr marL="625475" lvl="0" indent="-273050">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нового строительства жилого фонда;</a:t>
            </a:r>
          </a:p>
          <a:p>
            <a:pPr marL="625475" lvl="0" indent="-273050">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капитального ремонта жилого фонда;</a:t>
            </a:r>
          </a:p>
          <a:p>
            <a:pPr marL="625475" lvl="0" indent="-273050">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торгово-выставочных и развлекательных площадей;</a:t>
            </a:r>
          </a:p>
          <a:p>
            <a:pPr marL="352425"/>
            <a:r>
              <a:rPr lang="ru-RU" sz="1800" dirty="0">
                <a:solidFill>
                  <a:schemeClr val="bg1"/>
                </a:solidFill>
                <a:latin typeface="Calibri" panose="020F0502020204030204" pitchFamily="34" charset="0"/>
                <a:cs typeface="Calibri" panose="020F0502020204030204" pitchFamily="34" charset="0"/>
              </a:rPr>
              <a:t>и другие виды промышленного и гражданского строительства, от</a:t>
            </a:r>
          </a:p>
          <a:p>
            <a:pPr marL="352425"/>
            <a:r>
              <a:rPr lang="ru-RU" sz="1800" dirty="0">
                <a:solidFill>
                  <a:schemeClr val="bg1"/>
                </a:solidFill>
                <a:latin typeface="Calibri" panose="020F0502020204030204" pitchFamily="34" charset="0"/>
                <a:cs typeface="Calibri" panose="020F0502020204030204" pitchFamily="34" charset="0"/>
              </a:rPr>
              <a:t>социальных до промышленных объектов.</a:t>
            </a:r>
          </a:p>
        </p:txBody>
      </p:sp>
    </p:spTree>
    <p:extLst>
      <p:ext uri="{BB962C8B-B14F-4D97-AF65-F5344CB8AC3E}">
        <p14:creationId xmlns:p14="http://schemas.microsoft.com/office/powerpoint/2010/main" val="2443931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7579981" y="6252888"/>
            <a:ext cx="4211968" cy="2716573"/>
          </a:xfrm>
          <a:prstGeom prst="rect">
            <a:avLst/>
          </a:prstGeom>
        </p:spPr>
      </p:pic>
      <p:sp>
        <p:nvSpPr>
          <p:cNvPr id="2" name="Текст 1"/>
          <p:cNvSpPr>
            <a:spLocks noGrp="1"/>
          </p:cNvSpPr>
          <p:nvPr>
            <p:ph type="body" sz="quarter" idx="14"/>
          </p:nvPr>
        </p:nvSpPr>
        <p:spPr/>
        <p:txBody>
          <a:bodyPr/>
          <a:lstStyle/>
          <a:p>
            <a:r>
              <a:rPr lang="ru-RU" dirty="0">
                <a:latin typeface="Calibri" panose="020F0502020204030204" pitchFamily="34" charset="0"/>
                <a:cs typeface="Calibri" panose="020F0502020204030204" pitchFamily="34" charset="0"/>
              </a:rPr>
              <a:t>О КОМПАНИИ</a:t>
            </a:r>
          </a:p>
        </p:txBody>
      </p:sp>
      <p:sp>
        <p:nvSpPr>
          <p:cNvPr id="3" name="TextBox 2"/>
          <p:cNvSpPr txBox="1"/>
          <p:nvPr/>
        </p:nvSpPr>
        <p:spPr>
          <a:xfrm>
            <a:off x="1009651" y="1582822"/>
            <a:ext cx="10782298" cy="7940635"/>
          </a:xfrm>
          <a:custGeom>
            <a:avLst/>
            <a:gdLst>
              <a:gd name="connsiteX0" fmla="*/ 0 w 7392549"/>
              <a:gd name="connsiteY0" fmla="*/ 0 h 6401753"/>
              <a:gd name="connsiteX1" fmla="*/ 7392549 w 7392549"/>
              <a:gd name="connsiteY1" fmla="*/ 0 h 6401753"/>
              <a:gd name="connsiteX2" fmla="*/ 7392549 w 7392549"/>
              <a:gd name="connsiteY2" fmla="*/ 6401753 h 6401753"/>
              <a:gd name="connsiteX3" fmla="*/ 0 w 7392549"/>
              <a:gd name="connsiteY3" fmla="*/ 6401753 h 6401753"/>
              <a:gd name="connsiteX4" fmla="*/ 0 w 7392549"/>
              <a:gd name="connsiteY4" fmla="*/ 0 h 6401753"/>
              <a:gd name="connsiteX0" fmla="*/ 0 w 7392549"/>
              <a:gd name="connsiteY0" fmla="*/ 0 h 6401753"/>
              <a:gd name="connsiteX1" fmla="*/ 7392549 w 7392549"/>
              <a:gd name="connsiteY1" fmla="*/ 0 h 6401753"/>
              <a:gd name="connsiteX2" fmla="*/ 7392549 w 7392549"/>
              <a:gd name="connsiteY2" fmla="*/ 3285738 h 6401753"/>
              <a:gd name="connsiteX3" fmla="*/ 7392549 w 7392549"/>
              <a:gd name="connsiteY3" fmla="*/ 6401753 h 6401753"/>
              <a:gd name="connsiteX4" fmla="*/ 0 w 7392549"/>
              <a:gd name="connsiteY4" fmla="*/ 6401753 h 6401753"/>
              <a:gd name="connsiteX5" fmla="*/ 0 w 7392549"/>
              <a:gd name="connsiteY5" fmla="*/ 0 h 640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549" h="6401753">
                <a:moveTo>
                  <a:pt x="0" y="0"/>
                </a:moveTo>
                <a:lnTo>
                  <a:pt x="7392549" y="0"/>
                </a:lnTo>
                <a:lnTo>
                  <a:pt x="7392549" y="3285738"/>
                </a:lnTo>
                <a:lnTo>
                  <a:pt x="7392549" y="6401753"/>
                </a:lnTo>
                <a:lnTo>
                  <a:pt x="0" y="6401753"/>
                </a:lnTo>
                <a:lnTo>
                  <a:pt x="0" y="0"/>
                </a:lnTo>
                <a:close/>
              </a:path>
            </a:pathLst>
          </a:custGeom>
          <a:noFill/>
          <a:ln>
            <a:noFill/>
          </a:ln>
        </p:spPr>
        <p:txBody>
          <a:bodyPr wrap="square" rIns="90000" rtlCol="0">
            <a:spAutoFit/>
          </a:bodyPr>
          <a:lstStyle/>
          <a:p>
            <a:pPr indent="352425">
              <a:spcAft>
                <a:spcPts val="1200"/>
              </a:spcAft>
            </a:pPr>
            <a:r>
              <a:rPr lang="ru-RU" sz="1800" b="1" dirty="0">
                <a:solidFill>
                  <a:schemeClr val="bg1"/>
                </a:solidFill>
                <a:latin typeface="Calibri" panose="020F0502020204030204" pitchFamily="34" charset="0"/>
                <a:cs typeface="Calibri" panose="020F0502020204030204" pitchFamily="34" charset="0"/>
              </a:rPr>
              <a:t>Генеральный проектировщик и Генеральный подрядчик по строительству объектов:</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Школа на 1150 мест, район </a:t>
            </a:r>
            <a:r>
              <a:rPr lang="ru-RU" sz="1800" dirty="0" err="1">
                <a:solidFill>
                  <a:schemeClr val="bg1"/>
                </a:solidFill>
                <a:latin typeface="Calibri" panose="020F0502020204030204" pitchFamily="34" charset="0"/>
                <a:cs typeface="Calibri" panose="020F0502020204030204" pitchFamily="34" charset="0"/>
              </a:rPr>
              <a:t>Некрасовка</a:t>
            </a:r>
            <a:r>
              <a:rPr lang="ru-RU" sz="1800" dirty="0">
                <a:solidFill>
                  <a:schemeClr val="bg1"/>
                </a:solidFill>
                <a:latin typeface="Calibri" panose="020F0502020204030204" pitchFamily="34" charset="0"/>
                <a:cs typeface="Calibri" panose="020F0502020204030204" pitchFamily="34" charset="0"/>
              </a:rPr>
              <a:t>, кв.17;</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ДОУ на 275 мест с бассейном, район </a:t>
            </a:r>
            <a:r>
              <a:rPr lang="ru-RU" sz="1800" dirty="0" err="1">
                <a:solidFill>
                  <a:schemeClr val="bg1"/>
                </a:solidFill>
                <a:latin typeface="Calibri" panose="020F0502020204030204" pitchFamily="34" charset="0"/>
                <a:cs typeface="Calibri" panose="020F0502020204030204" pitchFamily="34" charset="0"/>
              </a:rPr>
              <a:t>Некрасовка</a:t>
            </a:r>
            <a:r>
              <a:rPr lang="ru-RU" sz="1800" dirty="0">
                <a:solidFill>
                  <a:schemeClr val="bg1"/>
                </a:solidFill>
                <a:latin typeface="Calibri" panose="020F0502020204030204" pitchFamily="34" charset="0"/>
                <a:cs typeface="Calibri" panose="020F0502020204030204" pitchFamily="34" charset="0"/>
              </a:rPr>
              <a:t>, </a:t>
            </a:r>
            <a:r>
              <a:rPr lang="ru-RU" sz="1800" dirty="0" err="1">
                <a:solidFill>
                  <a:schemeClr val="bg1"/>
                </a:solidFill>
                <a:latin typeface="Calibri" panose="020F0502020204030204" pitchFamily="34" charset="0"/>
                <a:cs typeface="Calibri" panose="020F0502020204030204" pitchFamily="34" charset="0"/>
              </a:rPr>
              <a:t>кв</a:t>
            </a:r>
            <a:r>
              <a:rPr lang="ru-RU" sz="1800" dirty="0">
                <a:solidFill>
                  <a:schemeClr val="bg1"/>
                </a:solidFill>
                <a:latin typeface="Calibri" panose="020F0502020204030204" pitchFamily="34" charset="0"/>
                <a:cs typeface="Calibri" panose="020F0502020204030204" pitchFamily="34" charset="0"/>
              </a:rPr>
              <a:t> 17</a:t>
            </a:r>
            <a:r>
              <a:rPr lang="en-US" sz="1800" dirty="0">
                <a:solidFill>
                  <a:schemeClr val="bg1"/>
                </a:solidFill>
                <a:latin typeface="Calibri" panose="020F0502020204030204" pitchFamily="34" charset="0"/>
                <a:cs typeface="Calibri" panose="020F0502020204030204" pitchFamily="34" charset="0"/>
              </a:rPr>
              <a:t>;</a:t>
            </a:r>
            <a:endParaRPr lang="ru-RU" sz="1800" dirty="0">
              <a:solidFill>
                <a:schemeClr val="bg1"/>
              </a:solidFill>
              <a:latin typeface="Calibri" panose="020F0502020204030204" pitchFamily="34" charset="0"/>
              <a:cs typeface="Calibri" panose="020F0502020204030204" pitchFamily="34" charset="0"/>
            </a:endParaRP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Учебный корпус на 350 мест, район </a:t>
            </a:r>
            <a:r>
              <a:rPr lang="ru-RU" sz="1800" dirty="0" err="1">
                <a:solidFill>
                  <a:schemeClr val="bg1"/>
                </a:solidFill>
                <a:latin typeface="Calibri" panose="020F0502020204030204" pitchFamily="34" charset="0"/>
                <a:cs typeface="Calibri" panose="020F0502020204030204" pitchFamily="34" charset="0"/>
              </a:rPr>
              <a:t>Некрасовка</a:t>
            </a:r>
            <a:r>
              <a:rPr lang="ru-RU" sz="1800" dirty="0">
                <a:solidFill>
                  <a:schemeClr val="bg1"/>
                </a:solidFill>
                <a:latin typeface="Calibri" panose="020F0502020204030204" pitchFamily="34" charset="0"/>
                <a:cs typeface="Calibri" panose="020F0502020204030204" pitchFamily="34" charset="0"/>
              </a:rPr>
              <a:t>, кв.17;</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Административное здание полиции по адресу: </a:t>
            </a:r>
            <a:r>
              <a:rPr lang="ru-RU" sz="1800" dirty="0" err="1">
                <a:solidFill>
                  <a:schemeClr val="bg1"/>
                </a:solidFill>
                <a:latin typeface="Calibri" panose="020F0502020204030204" pitchFamily="34" charset="0"/>
                <a:cs typeface="Calibri" panose="020F0502020204030204" pitchFamily="34" charset="0"/>
              </a:rPr>
              <a:t>мкр</a:t>
            </a:r>
            <a:r>
              <a:rPr lang="ru-RU" sz="1800" dirty="0">
                <a:solidFill>
                  <a:schemeClr val="bg1"/>
                </a:solidFill>
                <a:latin typeface="Calibri" panose="020F0502020204030204" pitchFamily="34" charset="0"/>
                <a:cs typeface="Calibri" panose="020F0502020204030204" pitchFamily="34" charset="0"/>
              </a:rPr>
              <a:t>. Щербинка, общественная зона вдоль Варшавского шоссе (участок 2);</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Административное здание полиции по адресу: г. Москва, ул. Большая Полянка, вл. 33/41, район Якиманка, Центральный административный округ;</a:t>
            </a:r>
          </a:p>
          <a:p>
            <a:pPr marL="625475" lvl="0"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ДОУ на 200 мест, р-н Ховрино, ул. Левобережная, </a:t>
            </a:r>
            <a:r>
              <a:rPr lang="ru-RU" sz="1800" dirty="0" err="1">
                <a:solidFill>
                  <a:schemeClr val="bg1"/>
                </a:solidFill>
                <a:latin typeface="Calibri" panose="020F0502020204030204" pitchFamily="34" charset="0"/>
                <a:cs typeface="Calibri" panose="020F0502020204030204" pitchFamily="34" charset="0"/>
              </a:rPr>
              <a:t>влд</a:t>
            </a:r>
            <a:r>
              <a:rPr lang="ru-RU" sz="1800" dirty="0">
                <a:solidFill>
                  <a:schemeClr val="bg1"/>
                </a:solidFill>
                <a:latin typeface="Calibri" panose="020F0502020204030204" pitchFamily="34" charset="0"/>
                <a:cs typeface="Calibri" panose="020F0502020204030204" pitchFamily="34" charset="0"/>
              </a:rPr>
              <a:t>. 4 и 4а</a:t>
            </a:r>
          </a:p>
          <a:p>
            <a:pPr marL="625475" indent="-273050" algn="just">
              <a:spcAft>
                <a:spcPts val="1200"/>
              </a:spcAft>
              <a:buFont typeface="Arial" panose="020B0604020202020204" pitchFamily="34" charset="0"/>
              <a:buChar char="•"/>
            </a:pPr>
            <a:r>
              <a:rPr lang="ru-RU" sz="1800" dirty="0">
                <a:solidFill>
                  <a:schemeClr val="bg1"/>
                </a:solidFill>
                <a:latin typeface="Calibri" panose="020F0502020204030204" pitchFamily="34" charset="0"/>
                <a:cs typeface="Calibri" panose="020F0502020204030204" pitchFamily="34" charset="0"/>
              </a:rPr>
              <a:t>Учебный корпус на 500 мест, район Ховрино, ул. Клинская, вл. 24</a:t>
            </a: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a:p>
            <a:pPr marL="352425" algn="just">
              <a:spcAft>
                <a:spcPts val="1200"/>
              </a:spcAft>
            </a:pPr>
            <a:r>
              <a:rPr lang="ru-RU" sz="1800" dirty="0">
                <a:solidFill>
                  <a:schemeClr val="bg1"/>
                </a:solidFill>
                <a:latin typeface="Calibri" panose="020F0502020204030204" pitchFamily="34" charset="0"/>
                <a:cs typeface="Calibri" panose="020F0502020204030204" pitchFamily="34" charset="0"/>
              </a:rPr>
              <a:t>     Многопрофильный парк специальной техники, высококвалифицированный персонал и накопленный опыт работы с партнерами позволяет	оперативно приступать к выполнению полного комплекса строительных и проектных работ "под ключ" в кратчайшие сроки.</a:t>
            </a:r>
          </a:p>
          <a:p>
            <a:pPr marL="625475" lvl="0" indent="-273050" algn="just">
              <a:spcAft>
                <a:spcPts val="1200"/>
              </a:spcAft>
              <a:buFont typeface="Arial" panose="020B0604020202020204" pitchFamily="34" charset="0"/>
              <a:buChar char="•"/>
            </a:pPr>
            <a:endParaRPr lang="ru-RU" sz="1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2918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СВИДЕТЕЛЬСТВА И ДОПУСКИ</a:t>
            </a:r>
          </a:p>
        </p:txBody>
      </p:sp>
      <p:pic>
        <p:nvPicPr>
          <p:cNvPr id="10" name="Рисунок 9">
            <a:extLst>
              <a:ext uri="{FF2B5EF4-FFF2-40B4-BE49-F238E27FC236}">
                <a16:creationId xmlns:a16="http://schemas.microsoft.com/office/drawing/2014/main" id="{732C47E2-D3A0-416F-AE52-C05246F2B2D3}"/>
              </a:ext>
            </a:extLst>
          </p:cNvPr>
          <p:cNvPicPr>
            <a:picLocks noChangeAspect="1"/>
          </p:cNvPicPr>
          <p:nvPr/>
        </p:nvPicPr>
        <p:blipFill>
          <a:blip r:embed="rId2"/>
          <a:stretch>
            <a:fillRect/>
          </a:stretch>
        </p:blipFill>
        <p:spPr>
          <a:xfrm>
            <a:off x="5191925" y="1607191"/>
            <a:ext cx="2770432" cy="3908132"/>
          </a:xfrm>
          <a:prstGeom prst="rect">
            <a:avLst/>
          </a:prstGeom>
        </p:spPr>
      </p:pic>
      <p:pic>
        <p:nvPicPr>
          <p:cNvPr id="12" name="Рисунок 11">
            <a:extLst>
              <a:ext uri="{FF2B5EF4-FFF2-40B4-BE49-F238E27FC236}">
                <a16:creationId xmlns:a16="http://schemas.microsoft.com/office/drawing/2014/main" id="{26D3055F-4572-45AE-B979-34896A43C00B}"/>
              </a:ext>
            </a:extLst>
          </p:cNvPr>
          <p:cNvPicPr>
            <a:picLocks noChangeAspect="1"/>
          </p:cNvPicPr>
          <p:nvPr/>
        </p:nvPicPr>
        <p:blipFill>
          <a:blip r:embed="rId3"/>
          <a:stretch>
            <a:fillRect/>
          </a:stretch>
        </p:blipFill>
        <p:spPr>
          <a:xfrm>
            <a:off x="1067911" y="1503061"/>
            <a:ext cx="2764288" cy="3908131"/>
          </a:xfrm>
          <a:prstGeom prst="rect">
            <a:avLst/>
          </a:prstGeom>
        </p:spPr>
      </p:pic>
      <p:pic>
        <p:nvPicPr>
          <p:cNvPr id="13" name="Рисунок 12">
            <a:extLst>
              <a:ext uri="{FF2B5EF4-FFF2-40B4-BE49-F238E27FC236}">
                <a16:creationId xmlns:a16="http://schemas.microsoft.com/office/drawing/2014/main" id="{A9F24BBC-F389-430C-A23D-4A2DC4DB568D}"/>
              </a:ext>
            </a:extLst>
          </p:cNvPr>
          <p:cNvPicPr>
            <a:picLocks noChangeAspect="1"/>
          </p:cNvPicPr>
          <p:nvPr/>
        </p:nvPicPr>
        <p:blipFill>
          <a:blip r:embed="rId4"/>
          <a:stretch>
            <a:fillRect/>
          </a:stretch>
        </p:blipFill>
        <p:spPr>
          <a:xfrm>
            <a:off x="9426330" y="1596690"/>
            <a:ext cx="2770432" cy="3929134"/>
          </a:xfrm>
          <a:prstGeom prst="rect">
            <a:avLst/>
          </a:prstGeom>
        </p:spPr>
      </p:pic>
      <p:pic>
        <p:nvPicPr>
          <p:cNvPr id="14" name="Рисунок 13">
            <a:extLst>
              <a:ext uri="{FF2B5EF4-FFF2-40B4-BE49-F238E27FC236}">
                <a16:creationId xmlns:a16="http://schemas.microsoft.com/office/drawing/2014/main" id="{113002E8-8565-4D86-BEF9-DC645B2B4DD3}"/>
              </a:ext>
            </a:extLst>
          </p:cNvPr>
          <p:cNvPicPr>
            <a:picLocks noChangeAspect="1"/>
          </p:cNvPicPr>
          <p:nvPr/>
        </p:nvPicPr>
        <p:blipFill>
          <a:blip r:embed="rId5"/>
          <a:stretch>
            <a:fillRect/>
          </a:stretch>
        </p:blipFill>
        <p:spPr>
          <a:xfrm>
            <a:off x="3283135" y="5666582"/>
            <a:ext cx="2489200" cy="3538108"/>
          </a:xfrm>
          <a:prstGeom prst="rect">
            <a:avLst/>
          </a:prstGeom>
        </p:spPr>
      </p:pic>
      <p:pic>
        <p:nvPicPr>
          <p:cNvPr id="15" name="Рисунок 14">
            <a:extLst>
              <a:ext uri="{FF2B5EF4-FFF2-40B4-BE49-F238E27FC236}">
                <a16:creationId xmlns:a16="http://schemas.microsoft.com/office/drawing/2014/main" id="{E5B36700-ADF7-47C4-9C3F-D270CF3D38D1}"/>
              </a:ext>
            </a:extLst>
          </p:cNvPr>
          <p:cNvPicPr>
            <a:picLocks noChangeAspect="1"/>
          </p:cNvPicPr>
          <p:nvPr/>
        </p:nvPicPr>
        <p:blipFill>
          <a:blip r:embed="rId6"/>
          <a:stretch>
            <a:fillRect/>
          </a:stretch>
        </p:blipFill>
        <p:spPr>
          <a:xfrm>
            <a:off x="7475611" y="5673267"/>
            <a:ext cx="2489199" cy="3524737"/>
          </a:xfrm>
          <a:prstGeom prst="rect">
            <a:avLst/>
          </a:prstGeom>
        </p:spPr>
      </p:pic>
    </p:spTree>
    <p:extLst>
      <p:ext uri="{BB962C8B-B14F-4D97-AF65-F5344CB8AC3E}">
        <p14:creationId xmlns:p14="http://schemas.microsoft.com/office/powerpoint/2010/main" val="1112663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СВИДЕТЕЛЬСТВА И ДОПУСКИ</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76202" y="3399637"/>
            <a:ext cx="2543835" cy="3592501"/>
          </a:xfrm>
          <a:prstGeom prst="rect">
            <a:avLst/>
          </a:prstGeom>
          <a:effectLst>
            <a:outerShdw blurRad="50800" dist="38100" dir="2700000" algn="tl" rotWithShape="0">
              <a:prstClr val="black">
                <a:alpha val="40000"/>
              </a:prstClr>
            </a:outerShdw>
          </a:effectLst>
        </p:spPr>
      </p:pic>
      <p:pic>
        <p:nvPicPr>
          <p:cNvPr id="6" name="Рисунок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85294" y="3399637"/>
            <a:ext cx="2543835" cy="3592501"/>
          </a:xfrm>
          <a:prstGeom prst="rect">
            <a:avLst/>
          </a:prstGeom>
          <a:effectLst>
            <a:outerShdw blurRad="50800" dist="38100" dir="2700000" algn="tl" rotWithShape="0">
              <a:prstClr val="black">
                <a:alpha val="40000"/>
              </a:prstClr>
            </a:outerShdw>
          </a:effectLst>
        </p:spPr>
      </p:pic>
      <p:pic>
        <p:nvPicPr>
          <p:cNvPr id="7" name="Рисунок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792046" y="3399637"/>
            <a:ext cx="2543835" cy="359250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0967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C860E36D-1218-408C-B3DE-F0C2A1D863AD}"/>
              </a:ext>
            </a:extLst>
          </p:cNvPr>
          <p:cNvSpPr>
            <a:spLocks noGrp="1"/>
          </p:cNvSpPr>
          <p:nvPr>
            <p:ph type="body" sz="quarter" idx="14"/>
          </p:nvPr>
        </p:nvSpPr>
        <p:spPr/>
        <p:txBody>
          <a:bodyPr/>
          <a:lstStyle/>
          <a:p>
            <a:r>
              <a:rPr lang="ru-RU" dirty="0"/>
              <a:t>ДЕЙСТВУЮЩИЕ ЛИЦЕНЗИИ</a:t>
            </a:r>
          </a:p>
        </p:txBody>
      </p:sp>
      <p:pic>
        <p:nvPicPr>
          <p:cNvPr id="7" name="Рисунок 6">
            <a:extLst>
              <a:ext uri="{FF2B5EF4-FFF2-40B4-BE49-F238E27FC236}">
                <a16:creationId xmlns:a16="http://schemas.microsoft.com/office/drawing/2014/main" id="{CE931011-AAA8-4023-8104-40AEE30FFE82}"/>
              </a:ext>
            </a:extLst>
          </p:cNvPr>
          <p:cNvPicPr>
            <a:picLocks noChangeAspect="1"/>
          </p:cNvPicPr>
          <p:nvPr/>
        </p:nvPicPr>
        <p:blipFill>
          <a:blip r:embed="rId2"/>
          <a:stretch>
            <a:fillRect/>
          </a:stretch>
        </p:blipFill>
        <p:spPr>
          <a:xfrm>
            <a:off x="6682001" y="1566883"/>
            <a:ext cx="4848973" cy="6858594"/>
          </a:xfrm>
          <a:prstGeom prst="rect">
            <a:avLst/>
          </a:prstGeom>
        </p:spPr>
      </p:pic>
      <p:pic>
        <p:nvPicPr>
          <p:cNvPr id="8" name="Рисунок 7">
            <a:extLst>
              <a:ext uri="{FF2B5EF4-FFF2-40B4-BE49-F238E27FC236}">
                <a16:creationId xmlns:a16="http://schemas.microsoft.com/office/drawing/2014/main" id="{701292A9-372D-442A-ADF9-C63FC5347E6C}"/>
              </a:ext>
            </a:extLst>
          </p:cNvPr>
          <p:cNvPicPr>
            <a:picLocks noChangeAspect="1"/>
          </p:cNvPicPr>
          <p:nvPr/>
        </p:nvPicPr>
        <p:blipFill>
          <a:blip r:embed="rId3"/>
          <a:stretch>
            <a:fillRect/>
          </a:stretch>
        </p:blipFill>
        <p:spPr>
          <a:xfrm>
            <a:off x="1265238" y="1566882"/>
            <a:ext cx="4831499" cy="6858594"/>
          </a:xfrm>
          <a:prstGeom prst="rect">
            <a:avLst/>
          </a:prstGeom>
        </p:spPr>
      </p:pic>
    </p:spTree>
    <p:extLst>
      <p:ext uri="{BB962C8B-B14F-4D97-AF65-F5344CB8AC3E}">
        <p14:creationId xmlns:p14="http://schemas.microsoft.com/office/powerpoint/2010/main" val="1256525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605110" y="2394904"/>
            <a:ext cx="5186839" cy="3209678"/>
          </a:xfrm>
          <a:prstGeom prst="rect">
            <a:avLst/>
          </a:prstGeom>
        </p:spPr>
      </p:pic>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33600"/>
            <a:ext cx="11259502" cy="694800"/>
          </a:xfrm>
        </p:spPr>
        <p:txBody>
          <a:bodyPr/>
          <a:lstStyle/>
          <a:p>
            <a:r>
              <a:rPr lang="ru-RU" sz="2000" dirty="0"/>
              <a:t>Учебный корпус на 225 мест к Гимназии №1514 </a:t>
            </a:r>
          </a:p>
          <a:p>
            <a:r>
              <a:rPr lang="ru-RU" sz="2000" dirty="0"/>
              <a:t>по адресу: г. Москва, район Ломоносовский, </a:t>
            </a:r>
            <a:r>
              <a:rPr lang="ru-RU" sz="2000" dirty="0" err="1"/>
              <a:t>мкр</a:t>
            </a:r>
            <a:r>
              <a:rPr lang="ru-RU" sz="2000" dirty="0"/>
              <a:t>. 18, ул. Крупской, д. 12</a:t>
            </a:r>
          </a:p>
        </p:txBody>
      </p:sp>
      <p:pic>
        <p:nvPicPr>
          <p:cNvPr id="5" name="Рисунок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602762" y="2389882"/>
            <a:ext cx="5189185" cy="3209155"/>
          </a:xfrm>
          <a:prstGeom prst="rect">
            <a:avLst/>
          </a:prstGeom>
        </p:spPr>
      </p:pic>
      <p:pic>
        <p:nvPicPr>
          <p:cNvPr id="6" name="Рисунок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40259" y="2394904"/>
            <a:ext cx="5191054" cy="3204133"/>
          </a:xfrm>
          <a:prstGeom prst="rect">
            <a:avLst/>
          </a:prstGeom>
        </p:spPr>
      </p:pic>
      <p:pic>
        <p:nvPicPr>
          <p:cNvPr id="7" name="Рисунок 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57300" y="5778921"/>
            <a:ext cx="5174013" cy="3209679"/>
          </a:xfrm>
          <a:prstGeom prst="rect">
            <a:avLst/>
          </a:prstGeom>
        </p:spPr>
      </p:pic>
      <p:pic>
        <p:nvPicPr>
          <p:cNvPr id="8" name="Рисунок 7"/>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602763" y="5776701"/>
            <a:ext cx="5189185" cy="3211900"/>
          </a:xfrm>
          <a:prstGeom prst="rect">
            <a:avLst/>
          </a:prstGeom>
        </p:spPr>
      </p:pic>
      <p:sp>
        <p:nvSpPr>
          <p:cNvPr id="10" name="Текст 3"/>
          <p:cNvSpPr txBox="1">
            <a:spLocks/>
          </p:cNvSpPr>
          <p:nvPr/>
        </p:nvSpPr>
        <p:spPr>
          <a:xfrm>
            <a:off x="7696200" y="8439151"/>
            <a:ext cx="4500562" cy="729334"/>
          </a:xfrm>
          <a:prstGeom prst="rect">
            <a:avLst/>
          </a:prstGeom>
          <a:solidFill>
            <a:srgbClr val="274FA2"/>
          </a:solidFill>
        </p:spPr>
        <p:txBody>
          <a:bodyPr vert="horz" lIns="91440" tIns="45720" rIns="91440" bIns="45720" rtlCol="0"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pPr algn="just">
              <a:spcAft>
                <a:spcPts val="600"/>
              </a:spcAft>
            </a:pPr>
            <a:r>
              <a:rPr lang="ru-RU" sz="2000" b="0" dirty="0"/>
              <a:t>Торжественное открытие проводил Мэр </a:t>
            </a:r>
            <a:r>
              <a:rPr lang="ru-RU" sz="2000" b="0" dirty="0" err="1"/>
              <a:t>г.Москвы</a:t>
            </a:r>
            <a:r>
              <a:rPr lang="ru-RU" sz="2000" b="0" dirty="0"/>
              <a:t> </a:t>
            </a:r>
            <a:r>
              <a:rPr lang="ru-RU" sz="2000" b="0" dirty="0" err="1"/>
              <a:t>Собянин</a:t>
            </a:r>
            <a:r>
              <a:rPr lang="ru-RU" sz="2000" b="0" dirty="0"/>
              <a:t> С. С.</a:t>
            </a:r>
          </a:p>
          <a:p>
            <a:pPr algn="just">
              <a:spcAft>
                <a:spcPts val="600"/>
              </a:spcAft>
            </a:pPr>
            <a:endParaRPr lang="ru-RU" sz="1600" dirty="0"/>
          </a:p>
          <a:p>
            <a:pPr algn="just"/>
            <a:r>
              <a:rPr lang="ru-RU" sz="1600" b="0" dirty="0"/>
              <a:t>	</a:t>
            </a:r>
          </a:p>
        </p:txBody>
      </p:sp>
    </p:spTree>
    <p:extLst>
      <p:ext uri="{BB962C8B-B14F-4D97-AF65-F5344CB8AC3E}">
        <p14:creationId xmlns:p14="http://schemas.microsoft.com/office/powerpoint/2010/main" val="1660565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a14="http://schemas.microsoft.com/office/drawing/2010/main"/>
              </a:ext>
            </a:extLst>
          </a:blip>
          <a:srcRect t="7559"/>
          <a:stretch/>
        </p:blipFill>
        <p:spPr>
          <a:xfrm>
            <a:off x="6602763" y="2405437"/>
            <a:ext cx="5208550" cy="3189790"/>
          </a:xfrm>
          <a:prstGeom prst="rect">
            <a:avLst/>
          </a:prstGeom>
        </p:spPr>
      </p:pic>
      <p:pic>
        <p:nvPicPr>
          <p:cNvPr id="9" name="Рисунок 8"/>
          <p:cNvPicPr>
            <a:picLocks noChangeAspect="1"/>
          </p:cNvPicPr>
          <p:nvPr/>
        </p:nvPicPr>
        <p:blipFill rotWithShape="1">
          <a:blip r:embed="rId3" cstate="print">
            <a:extLst>
              <a:ext uri="{28A0092B-C50C-407E-A947-70E740481C1C}">
                <a14:useLocalDpi xmlns:a14="http://schemas.microsoft.com/office/drawing/2010/main"/>
              </a:ext>
            </a:extLst>
          </a:blip>
          <a:srcRect r="1243"/>
          <a:stretch/>
        </p:blipFill>
        <p:spPr>
          <a:xfrm>
            <a:off x="1240260" y="5760213"/>
            <a:ext cx="5219928" cy="3228471"/>
          </a:xfrm>
          <a:prstGeom prst="rect">
            <a:avLst/>
          </a:prstGeom>
        </p:spPr>
      </p:pic>
      <p:pic>
        <p:nvPicPr>
          <p:cNvPr id="10" name="Рисунок 9"/>
          <p:cNvPicPr>
            <a:picLocks noChangeAspect="1"/>
          </p:cNvPicPr>
          <p:nvPr/>
        </p:nvPicPr>
        <p:blipFill>
          <a:blip r:embed="rId4"/>
          <a:stretch>
            <a:fillRect/>
          </a:stretch>
        </p:blipFill>
        <p:spPr>
          <a:xfrm>
            <a:off x="6602763" y="5760213"/>
            <a:ext cx="5189186" cy="3197137"/>
          </a:xfrm>
          <a:prstGeom prst="rect">
            <a:avLst/>
          </a:prstGeom>
        </p:spPr>
      </p:pic>
      <p:pic>
        <p:nvPicPr>
          <p:cNvPr id="11" name="Рисунок 10"/>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22891" y="2405436"/>
            <a:ext cx="5237297" cy="3189791"/>
          </a:xfrm>
          <a:prstGeom prst="rect">
            <a:avLst/>
          </a:prstGeom>
        </p:spPr>
      </p:pic>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6000" y="1533600"/>
            <a:ext cx="11259502" cy="694800"/>
          </a:xfrm>
        </p:spPr>
        <p:txBody>
          <a:bodyPr/>
          <a:lstStyle/>
          <a:p>
            <a:r>
              <a:rPr lang="ru-RU" sz="2000" dirty="0"/>
              <a:t>Учебный корпус к ГОУ Лицей «Вторая школа» на 225 мест </a:t>
            </a:r>
          </a:p>
          <a:p>
            <a:r>
              <a:rPr lang="ru-RU" sz="2000" dirty="0"/>
              <a:t>по адресу: г. Москва, ЮЗАО, район Гагаринский ул. Фотиевой, д. 18</a:t>
            </a:r>
          </a:p>
        </p:txBody>
      </p:sp>
    </p:spTree>
    <p:extLst>
      <p:ext uri="{BB962C8B-B14F-4D97-AF65-F5344CB8AC3E}">
        <p14:creationId xmlns:p14="http://schemas.microsoft.com/office/powerpoint/2010/main" val="3710476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31620"/>
            <a:ext cx="11259502" cy="693311"/>
          </a:xfrm>
        </p:spPr>
        <p:txBody>
          <a:bodyPr/>
          <a:lstStyle/>
          <a:p>
            <a:pPr>
              <a:spcBef>
                <a:spcPts val="0"/>
              </a:spcBef>
              <a:spcAft>
                <a:spcPts val="0"/>
              </a:spcAft>
            </a:pPr>
            <a:r>
              <a:rPr lang="ru-RU" sz="2000" dirty="0"/>
              <a:t>Дошкольное образовательное учреждение на 225 мест </a:t>
            </a:r>
          </a:p>
          <a:p>
            <a:pPr>
              <a:spcBef>
                <a:spcPts val="0"/>
              </a:spcBef>
              <a:spcAft>
                <a:spcPts val="600"/>
              </a:spcAft>
            </a:pPr>
            <a:r>
              <a:rPr lang="ru-RU" sz="2000" dirty="0"/>
              <a:t>по адресу: г. Москва, район </a:t>
            </a:r>
            <a:r>
              <a:rPr lang="ru-RU" sz="2000" dirty="0" err="1"/>
              <a:t>Некрасовка</a:t>
            </a:r>
            <a:r>
              <a:rPr lang="ru-RU" sz="2000" dirty="0"/>
              <a:t>, кв. 5</a:t>
            </a: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605111" y="2401388"/>
            <a:ext cx="5176360" cy="3203193"/>
          </a:xfrm>
          <a:prstGeom prst="rect">
            <a:avLst/>
          </a:prstGeom>
        </p:spPr>
      </p:pic>
      <p:pic>
        <p:nvPicPr>
          <p:cNvPr id="6" name="Рисунок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40260" y="5778924"/>
            <a:ext cx="5193400" cy="3209676"/>
          </a:xfrm>
          <a:prstGeom prst="rect">
            <a:avLst/>
          </a:prstGeom>
        </p:spPr>
      </p:pic>
      <p:pic>
        <p:nvPicPr>
          <p:cNvPr id="12" name="Рисунок 1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7300" y="2405436"/>
            <a:ext cx="5176361" cy="3199146"/>
          </a:xfrm>
          <a:prstGeom prst="rect">
            <a:avLst/>
          </a:prstGeom>
        </p:spPr>
      </p:pic>
      <p:pic>
        <p:nvPicPr>
          <p:cNvPr id="3" name="Рисунок 2"/>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605111" y="5778921"/>
            <a:ext cx="5186838" cy="3209679"/>
          </a:xfrm>
          <a:prstGeom prst="rect">
            <a:avLst/>
          </a:prstGeom>
        </p:spPr>
      </p:pic>
      <p:sp>
        <p:nvSpPr>
          <p:cNvPr id="13" name="Текст 3"/>
          <p:cNvSpPr txBox="1">
            <a:spLocks/>
          </p:cNvSpPr>
          <p:nvPr/>
        </p:nvSpPr>
        <p:spPr>
          <a:xfrm>
            <a:off x="4000500" y="8401050"/>
            <a:ext cx="8196262" cy="757521"/>
          </a:xfrm>
          <a:prstGeom prst="rect">
            <a:avLst/>
          </a:prstGeom>
          <a:solidFill>
            <a:srgbClr val="274FA2"/>
          </a:solidFill>
        </p:spPr>
        <p:txBody>
          <a:bodyPr vert="horz" lIns="91440" tIns="45720" rIns="91440" bIns="45720" rtlCol="0"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pPr algn="just">
              <a:spcAft>
                <a:spcPts val="600"/>
              </a:spcAft>
            </a:pPr>
            <a:r>
              <a:rPr lang="ru-RU" sz="1400" b="0" dirty="0"/>
              <a:t>	</a:t>
            </a:r>
            <a:r>
              <a:rPr lang="ru-RU" sz="1500" b="0" dirty="0"/>
              <a:t>ООО «СКР» выступило как управляющая компания, успешно выполнив полный комплекс работ от изысканий и разработки проекта до ввода в эксплуатацию всего за десять месяцев, реализовав проект на месяц раньше контрактных сроков и на должном уровне качества.</a:t>
            </a:r>
          </a:p>
          <a:p>
            <a:pPr algn="just">
              <a:spcAft>
                <a:spcPts val="600"/>
              </a:spcAft>
            </a:pPr>
            <a:endParaRPr lang="ru-RU" sz="1600" dirty="0"/>
          </a:p>
          <a:p>
            <a:pPr algn="just"/>
            <a:r>
              <a:rPr lang="ru-RU" sz="1600" b="0" dirty="0"/>
              <a:t>	</a:t>
            </a:r>
          </a:p>
        </p:txBody>
      </p:sp>
    </p:spTree>
    <p:extLst>
      <p:ext uri="{BB962C8B-B14F-4D97-AF65-F5344CB8AC3E}">
        <p14:creationId xmlns:p14="http://schemas.microsoft.com/office/powerpoint/2010/main" val="1831055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31621"/>
            <a:ext cx="11259502" cy="869768"/>
          </a:xfrm>
        </p:spPr>
        <p:txBody>
          <a:bodyPr/>
          <a:lstStyle/>
          <a:p>
            <a:pPr>
              <a:spcBef>
                <a:spcPts val="0"/>
              </a:spcBef>
              <a:spcAft>
                <a:spcPts val="0"/>
              </a:spcAft>
            </a:pPr>
            <a:r>
              <a:rPr lang="ru-RU" sz="2000" dirty="0"/>
              <a:t>Дошкольное образовательное учреждение на 150 мест </a:t>
            </a:r>
          </a:p>
          <a:p>
            <a:pPr>
              <a:spcAft>
                <a:spcPts val="600"/>
              </a:spcAft>
            </a:pPr>
            <a:r>
              <a:rPr lang="ru-RU" sz="2000" dirty="0"/>
              <a:t>по адресу: г. Москва, район </a:t>
            </a:r>
            <a:r>
              <a:rPr lang="ru-RU" sz="2000" dirty="0" err="1"/>
              <a:t>Некрасовка</a:t>
            </a:r>
            <a:r>
              <a:rPr lang="ru-RU" sz="2000" dirty="0"/>
              <a:t>, кв. 7</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076" y="2563318"/>
            <a:ext cx="5145584" cy="3041262"/>
          </a:xfrm>
          <a:prstGeom prst="rect">
            <a:avLst/>
          </a:prstGeo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076" y="5778923"/>
            <a:ext cx="5145584" cy="3209678"/>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5111" y="2563318"/>
            <a:ext cx="5186838" cy="3059982"/>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5112" y="5778923"/>
            <a:ext cx="2463937" cy="3209678"/>
          </a:xfrm>
          <a:prstGeom prst="rect">
            <a:avLst/>
          </a:prstGeom>
        </p:spPr>
      </p:pic>
      <p:pic>
        <p:nvPicPr>
          <p:cNvPr id="14" name="Рисунок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28814" y="5778923"/>
            <a:ext cx="2363136" cy="3209678"/>
          </a:xfrm>
          <a:prstGeom prst="rect">
            <a:avLst/>
          </a:prstGeom>
        </p:spPr>
      </p:pic>
    </p:spTree>
    <p:extLst>
      <p:ext uri="{BB962C8B-B14F-4D97-AF65-F5344CB8AC3E}">
        <p14:creationId xmlns:p14="http://schemas.microsoft.com/office/powerpoint/2010/main" val="430542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31620"/>
            <a:ext cx="11259502" cy="693311"/>
          </a:xfrm>
        </p:spPr>
        <p:txBody>
          <a:bodyPr/>
          <a:lstStyle/>
          <a:p>
            <a:pPr>
              <a:spcBef>
                <a:spcPts val="0"/>
              </a:spcBef>
              <a:spcAft>
                <a:spcPts val="0"/>
              </a:spcAft>
            </a:pPr>
            <a:r>
              <a:rPr lang="ru-RU" sz="2000" dirty="0"/>
              <a:t>Дошкольное образовательное учреждение на 350 мест </a:t>
            </a:r>
          </a:p>
          <a:p>
            <a:pPr>
              <a:spcAft>
                <a:spcPts val="600"/>
              </a:spcAft>
            </a:pPr>
            <a:r>
              <a:rPr lang="ru-RU" sz="2000" dirty="0"/>
              <a:t>по адресу: г. Москва, район </a:t>
            </a:r>
            <a:r>
              <a:rPr lang="ru-RU" sz="2000" dirty="0" err="1"/>
              <a:t>Некрасовка</a:t>
            </a:r>
            <a:r>
              <a:rPr lang="ru-RU" sz="2000" dirty="0"/>
              <a:t>, проспект Защитников Москвы, 12А</a:t>
            </a:r>
          </a:p>
        </p:txBody>
      </p:sp>
      <p:pic>
        <p:nvPicPr>
          <p:cNvPr id="9" name="Рисунок 8"/>
          <p:cNvPicPr>
            <a:picLocks noChangeAspect="1"/>
          </p:cNvPicPr>
          <p:nvPr/>
        </p:nvPicPr>
        <p:blipFill rotWithShape="1">
          <a:blip r:embed="rId2" cstate="print">
            <a:extLst>
              <a:ext uri="{28A0092B-C50C-407E-A947-70E740481C1C}">
                <a14:useLocalDpi xmlns:a14="http://schemas.microsoft.com/office/drawing/2010/main"/>
              </a:ext>
            </a:extLst>
          </a:blip>
          <a:srcRect b="268"/>
          <a:stretch/>
        </p:blipFill>
        <p:spPr>
          <a:xfrm>
            <a:off x="1252538" y="5781620"/>
            <a:ext cx="5184775" cy="3195693"/>
          </a:xfrm>
          <a:prstGeom prst="rect">
            <a:avLst/>
          </a:prstGeom>
        </p:spPr>
      </p:pic>
      <p:pic>
        <p:nvPicPr>
          <p:cNvPr id="7" name="Рисунок 6"/>
          <p:cNvPicPr>
            <a:picLocks noChangeAspect="1"/>
          </p:cNvPicPr>
          <p:nvPr/>
        </p:nvPicPr>
        <p:blipFill rotWithShape="1">
          <a:blip r:embed="rId3" cstate="print">
            <a:extLst>
              <a:ext uri="{28A0092B-C50C-407E-A947-70E740481C1C}">
                <a14:useLocalDpi xmlns:a14="http://schemas.microsoft.com/office/drawing/2010/main"/>
              </a:ext>
            </a:extLst>
          </a:blip>
          <a:srcRect l="-237"/>
          <a:stretch/>
        </p:blipFill>
        <p:spPr>
          <a:xfrm>
            <a:off x="1240260" y="2401387"/>
            <a:ext cx="5197053" cy="3203193"/>
          </a:xfrm>
          <a:prstGeom prst="rect">
            <a:avLst/>
          </a:prstGeom>
        </p:spPr>
      </p:pic>
      <p:pic>
        <p:nvPicPr>
          <p:cNvPr id="8" name="Рисунок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598549" y="2400300"/>
            <a:ext cx="5193400" cy="3204280"/>
          </a:xfrm>
          <a:prstGeom prst="rect">
            <a:avLst/>
          </a:prstGeom>
        </p:spPr>
      </p:pic>
      <p:pic>
        <p:nvPicPr>
          <p:cNvPr id="10" name="Рисунок 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598549" y="5779949"/>
            <a:ext cx="5194800" cy="3204280"/>
          </a:xfrm>
          <a:prstGeom prst="rect">
            <a:avLst/>
          </a:prstGeom>
        </p:spPr>
      </p:pic>
    </p:spTree>
    <p:extLst>
      <p:ext uri="{BB962C8B-B14F-4D97-AF65-F5344CB8AC3E}">
        <p14:creationId xmlns:p14="http://schemas.microsoft.com/office/powerpoint/2010/main" val="1542212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31620"/>
            <a:ext cx="11259502" cy="693311"/>
          </a:xfrm>
        </p:spPr>
        <p:txBody>
          <a:bodyPr/>
          <a:lstStyle/>
          <a:p>
            <a:r>
              <a:rPr lang="ru-RU" sz="2000" dirty="0"/>
              <a:t>Жилой дом по адресу: г. Москва, ЮВАО, ул. </a:t>
            </a:r>
            <a:r>
              <a:rPr lang="ru-RU" sz="2000" dirty="0" err="1"/>
              <a:t>Артюхиной</a:t>
            </a:r>
            <a:r>
              <a:rPr lang="ru-RU" sz="2000" dirty="0"/>
              <a:t>, д. 28А</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538" y="2400300"/>
            <a:ext cx="5184775" cy="320428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396" y="2400300"/>
            <a:ext cx="5132954" cy="320428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2538" y="5779949"/>
            <a:ext cx="5184775" cy="3204280"/>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0396" y="5779949"/>
            <a:ext cx="2423643" cy="3204280"/>
          </a:xfrm>
          <a:prstGeom prst="rect">
            <a:avLst/>
          </a:prstGeom>
        </p:spPr>
      </p:pic>
      <p:pic>
        <p:nvPicPr>
          <p:cNvPr id="12" name="Рисунок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97063" y="5779949"/>
            <a:ext cx="2396287" cy="3204280"/>
          </a:xfrm>
          <a:prstGeom prst="rect">
            <a:avLst/>
          </a:prstGeom>
        </p:spPr>
      </p:pic>
    </p:spTree>
    <p:extLst>
      <p:ext uri="{BB962C8B-B14F-4D97-AF65-F5344CB8AC3E}">
        <p14:creationId xmlns:p14="http://schemas.microsoft.com/office/powerpoint/2010/main" val="2650935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31620"/>
            <a:ext cx="11259502" cy="693311"/>
          </a:xfrm>
        </p:spPr>
        <p:txBody>
          <a:bodyPr/>
          <a:lstStyle/>
          <a:p>
            <a:r>
              <a:rPr lang="ru-RU" sz="2000" dirty="0"/>
              <a:t>Дошкольное образовательное учреждение на 350 мест</a:t>
            </a:r>
          </a:p>
          <a:p>
            <a:r>
              <a:rPr lang="ru-RU" sz="2000" dirty="0"/>
              <a:t>по адресу: г. Москва, район </a:t>
            </a:r>
            <a:r>
              <a:rPr lang="ru-RU" sz="2000" dirty="0" err="1"/>
              <a:t>Некрасовка</a:t>
            </a:r>
            <a:r>
              <a:rPr lang="ru-RU" sz="2000" dirty="0"/>
              <a:t>, </a:t>
            </a:r>
            <a:r>
              <a:rPr lang="ru-RU" sz="2000" dirty="0" err="1"/>
              <a:t>ул.Недорубова</a:t>
            </a:r>
            <a:r>
              <a:rPr lang="ru-RU" sz="2000" dirty="0"/>
              <a:t>, 4</a:t>
            </a:r>
          </a:p>
        </p:txBody>
      </p:sp>
      <p:pic>
        <p:nvPicPr>
          <p:cNvPr id="3" name="Рисунок 2"/>
          <p:cNvPicPr>
            <a:picLocks noChangeAspect="1"/>
          </p:cNvPicPr>
          <p:nvPr/>
        </p:nvPicPr>
        <p:blipFill rotWithShape="1">
          <a:blip r:embed="rId2" cstate="print">
            <a:extLst>
              <a:ext uri="{28A0092B-C50C-407E-A947-70E740481C1C}">
                <a14:useLocalDpi xmlns:a14="http://schemas.microsoft.com/office/drawing/2010/main"/>
              </a:ext>
            </a:extLst>
          </a:blip>
          <a:srcRect l="16793" t="2344" b="14447"/>
          <a:stretch/>
        </p:blipFill>
        <p:spPr>
          <a:xfrm>
            <a:off x="1242513" y="2400300"/>
            <a:ext cx="5194799" cy="3203576"/>
          </a:xfrm>
          <a:prstGeom prst="rect">
            <a:avLst/>
          </a:prstGeom>
        </p:spPr>
      </p:pic>
      <p:pic>
        <p:nvPicPr>
          <p:cNvPr id="5" name="Рисунок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98549" y="2400299"/>
            <a:ext cx="5194800" cy="3203576"/>
          </a:xfrm>
          <a:prstGeom prst="rect">
            <a:avLst/>
          </a:prstGeom>
        </p:spPr>
      </p:pic>
      <p:pic>
        <p:nvPicPr>
          <p:cNvPr id="6" name="Рисунок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42513" y="5779241"/>
            <a:ext cx="5194800" cy="3204987"/>
          </a:xfrm>
          <a:prstGeom prst="rect">
            <a:avLst/>
          </a:prstGeom>
        </p:spPr>
      </p:pic>
      <p:pic>
        <p:nvPicPr>
          <p:cNvPr id="11" name="Рисунок 10"/>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598549" y="5779241"/>
            <a:ext cx="5194800" cy="3204988"/>
          </a:xfrm>
          <a:prstGeom prst="rect">
            <a:avLst/>
          </a:prstGeom>
        </p:spPr>
      </p:pic>
    </p:spTree>
    <p:extLst>
      <p:ext uri="{BB962C8B-B14F-4D97-AF65-F5344CB8AC3E}">
        <p14:creationId xmlns:p14="http://schemas.microsoft.com/office/powerpoint/2010/main" val="3430625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68046"/>
          </a:xfrm>
        </p:spPr>
        <p:txBody>
          <a:bodyPr/>
          <a:lstStyle/>
          <a:p>
            <a:pPr>
              <a:spcBef>
                <a:spcPts val="0"/>
              </a:spcBef>
              <a:spcAft>
                <a:spcPts val="0"/>
              </a:spcAft>
            </a:pPr>
            <a:r>
              <a:rPr lang="ru-RU" sz="2000" dirty="0"/>
              <a:t>Административное здание полиции </a:t>
            </a:r>
          </a:p>
          <a:p>
            <a:pPr>
              <a:spcBef>
                <a:spcPts val="0"/>
              </a:spcBef>
              <a:spcAft>
                <a:spcPts val="0"/>
              </a:spcAft>
            </a:pPr>
            <a:r>
              <a:rPr lang="ru-RU" sz="2000" dirty="0"/>
              <a:t>по адресу: </a:t>
            </a:r>
            <a:r>
              <a:rPr lang="ru-RU" sz="2000" dirty="0" err="1"/>
              <a:t>г.Москва</a:t>
            </a:r>
            <a:r>
              <a:rPr lang="ru-RU" sz="2000" dirty="0"/>
              <a:t>, ул. Бажова вл. 15А, район </a:t>
            </a:r>
            <a:r>
              <a:rPr lang="ru-RU" sz="2000" dirty="0" err="1"/>
              <a:t>Ростокино</a:t>
            </a:r>
            <a:endParaRPr lang="ru-RU" sz="2000" dirty="0"/>
          </a:p>
        </p:txBody>
      </p:sp>
      <p:pic>
        <p:nvPicPr>
          <p:cNvPr id="7" name="Рисунок 6"/>
          <p:cNvPicPr>
            <a:picLocks noChangeAspect="1"/>
          </p:cNvPicPr>
          <p:nvPr/>
        </p:nvPicPr>
        <p:blipFill rotWithShape="1">
          <a:blip r:embed="rId2" cstate="print">
            <a:extLst>
              <a:ext uri="{28A0092B-C50C-407E-A947-70E740481C1C}">
                <a14:useLocalDpi xmlns:a14="http://schemas.microsoft.com/office/drawing/2010/main"/>
              </a:ext>
            </a:extLst>
          </a:blip>
          <a:srcRect r="677" b="972"/>
          <a:stretch/>
        </p:blipFill>
        <p:spPr>
          <a:xfrm>
            <a:off x="1252538" y="2400300"/>
            <a:ext cx="5194801" cy="3204000"/>
          </a:xfrm>
          <a:prstGeom prst="rect">
            <a:avLst/>
          </a:prstGeom>
          <a:solidFill>
            <a:schemeClr val="tx1"/>
          </a:solidFill>
        </p:spPr>
      </p:pic>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t="8201" b="9563"/>
          <a:stretch/>
        </p:blipFill>
        <p:spPr>
          <a:xfrm>
            <a:off x="6599238" y="5773313"/>
            <a:ext cx="5194800" cy="3204000"/>
          </a:xfrm>
          <a:prstGeom prst="rect">
            <a:avLst/>
          </a:prstGeom>
        </p:spPr>
      </p:pic>
      <p:pic>
        <p:nvPicPr>
          <p:cNvPr id="9" name="Рисунок 8"/>
          <p:cNvPicPr>
            <a:picLocks noChangeAspect="1"/>
          </p:cNvPicPr>
          <p:nvPr/>
        </p:nvPicPr>
        <p:blipFill rotWithShape="1">
          <a:blip r:embed="rId4">
            <a:extLst>
              <a:ext uri="{28A0092B-C50C-407E-A947-70E740481C1C}">
                <a14:useLocalDpi xmlns:a14="http://schemas.microsoft.com/office/drawing/2010/main" val="0"/>
              </a:ext>
            </a:extLst>
          </a:blip>
          <a:srcRect t="-149"/>
          <a:stretch/>
        </p:blipFill>
        <p:spPr>
          <a:xfrm>
            <a:off x="1252538" y="5772150"/>
            <a:ext cx="5193792" cy="3205163"/>
          </a:xfrm>
          <a:prstGeom prst="rect">
            <a:avLst/>
          </a:prstGeom>
        </p:spPr>
      </p:pic>
      <p:pic>
        <p:nvPicPr>
          <p:cNvPr id="10" name="Рисунок 9"/>
          <p:cNvPicPr>
            <a:picLocks noChangeAspect="1"/>
          </p:cNvPicPr>
          <p:nvPr/>
        </p:nvPicPr>
        <p:blipFill rotWithShape="1">
          <a:blip r:embed="rId5">
            <a:extLst>
              <a:ext uri="{28A0092B-C50C-407E-A947-70E740481C1C}">
                <a14:useLocalDpi xmlns:a14="http://schemas.microsoft.com/office/drawing/2010/main" val="0"/>
              </a:ext>
            </a:extLst>
          </a:blip>
          <a:srcRect t="-1" b="362"/>
          <a:stretch/>
        </p:blipFill>
        <p:spPr>
          <a:xfrm>
            <a:off x="6600246" y="2416092"/>
            <a:ext cx="5193792" cy="3176671"/>
          </a:xfrm>
          <a:prstGeom prst="rect">
            <a:avLst/>
          </a:prstGeom>
        </p:spPr>
      </p:pic>
    </p:spTree>
    <p:extLst>
      <p:ext uri="{BB962C8B-B14F-4D97-AF65-F5344CB8AC3E}">
        <p14:creationId xmlns:p14="http://schemas.microsoft.com/office/powerpoint/2010/main" val="3673614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99238" y="2400300"/>
            <a:ext cx="5194800"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a:t>
            </a:r>
            <a:r>
              <a:rPr lang="en-US" sz="2000" dirty="0">
                <a:solidFill>
                  <a:schemeClr val="bg1">
                    <a:lumMod val="75000"/>
                    <a:lumOff val="25000"/>
                  </a:schemeClr>
                </a:solidFill>
                <a:latin typeface="Calibri" panose="020F0502020204030204" pitchFamily="34" charset="0"/>
                <a:cs typeface="Calibri" panose="020F0502020204030204" pitchFamily="34" charset="0"/>
              </a:rPr>
              <a:t>3 + </a:t>
            </a:r>
            <a:r>
              <a:rPr lang="ru-RU" sz="2000" dirty="0" err="1">
                <a:solidFill>
                  <a:schemeClr val="bg1">
                    <a:lumMod val="75000"/>
                    <a:lumOff val="25000"/>
                  </a:schemeClr>
                </a:solidFill>
                <a:latin typeface="Calibri" panose="020F0502020204030204" pitchFamily="34" charset="0"/>
                <a:cs typeface="Calibri" panose="020F0502020204030204" pitchFamily="34" charset="0"/>
              </a:rPr>
              <a:t>техподполье</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a:t>
            </a:r>
            <a:r>
              <a:rPr lang="ru-RU" sz="2000" dirty="0" err="1">
                <a:solidFill>
                  <a:schemeClr val="bg1">
                    <a:lumMod val="75000"/>
                    <a:lumOff val="25000"/>
                  </a:schemeClr>
                </a:solidFill>
                <a:latin typeface="Calibri" panose="020F0502020204030204" pitchFamily="34" charset="0"/>
                <a:cs typeface="Calibri" panose="020F0502020204030204" pitchFamily="34" charset="0"/>
              </a:rPr>
              <a:t>машиномест</a:t>
            </a:r>
            <a:r>
              <a:rPr lang="ru-RU" sz="2000" dirty="0">
                <a:solidFill>
                  <a:schemeClr val="bg1">
                    <a:lumMod val="75000"/>
                    <a:lumOff val="25000"/>
                  </a:schemeClr>
                </a:solidFill>
                <a:latin typeface="Calibri" panose="020F0502020204030204" pitchFamily="34" charset="0"/>
                <a:cs typeface="Calibri" panose="020F0502020204030204" pitchFamily="34" charset="0"/>
              </a:rPr>
              <a:t>:	10</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4 000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1 277,2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3 302,87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Строительный объем: 		17 382,53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3</a:t>
            </a:r>
          </a:p>
        </p:txBody>
      </p:sp>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lstStyle/>
          <a:p>
            <a:r>
              <a:rPr lang="ru-RU" sz="2000" dirty="0"/>
              <a:t>Центр социального обслуживания населения города Москвы </a:t>
            </a:r>
            <a:r>
              <a:rPr lang="en-US" sz="2000" dirty="0"/>
              <a:t>“</a:t>
            </a:r>
            <a:r>
              <a:rPr lang="ru-RU" sz="2000" dirty="0" err="1"/>
              <a:t>Некрасовка</a:t>
            </a:r>
            <a:r>
              <a:rPr lang="en-US" sz="2000" dirty="0"/>
              <a:t>”</a:t>
            </a:r>
            <a:r>
              <a:rPr lang="ru-RU" sz="2000" dirty="0"/>
              <a:t> по адресу: г. Москва,    1-ая Вольская ул., д. 9, корп. 1</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540" y="2400299"/>
            <a:ext cx="5194800" cy="3013137"/>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541" y="5773314"/>
            <a:ext cx="5194800" cy="3204000"/>
          </a:xfrm>
          <a:prstGeom prst="rect">
            <a:avLst/>
          </a:prstGeom>
        </p:spPr>
      </p:pic>
      <p:pic>
        <p:nvPicPr>
          <p:cNvPr id="8" name="Рисунок 7">
            <a:extLst>
              <a:ext uri="{FF2B5EF4-FFF2-40B4-BE49-F238E27FC236}">
                <a16:creationId xmlns:a16="http://schemas.microsoft.com/office/drawing/2014/main" id="{DA5194DA-C659-4C66-A65A-993BC3EE41C7}"/>
              </a:ext>
            </a:extLst>
          </p:cNvPr>
          <p:cNvPicPr>
            <a:picLocks noChangeAspect="1"/>
          </p:cNvPicPr>
          <p:nvPr/>
        </p:nvPicPr>
        <p:blipFill>
          <a:blip r:embed="rId4"/>
          <a:stretch>
            <a:fillRect/>
          </a:stretch>
        </p:blipFill>
        <p:spPr>
          <a:xfrm>
            <a:off x="7518400" y="5715954"/>
            <a:ext cx="4348480" cy="3261360"/>
          </a:xfrm>
          <a:prstGeom prst="rect">
            <a:avLst/>
          </a:prstGeom>
        </p:spPr>
      </p:pic>
    </p:spTree>
    <p:extLst>
      <p:ext uri="{BB962C8B-B14F-4D97-AF65-F5344CB8AC3E}">
        <p14:creationId xmlns:p14="http://schemas.microsoft.com/office/powerpoint/2010/main" val="2848290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99238" y="2400300"/>
            <a:ext cx="5194800"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a:t>
            </a:r>
            <a:r>
              <a:rPr lang="ru-RU" sz="2000" dirty="0" err="1">
                <a:solidFill>
                  <a:schemeClr val="bg1">
                    <a:lumMod val="75000"/>
                    <a:lumOff val="25000"/>
                  </a:schemeClr>
                </a:solidFill>
                <a:latin typeface="Calibri" panose="020F0502020204030204" pitchFamily="34" charset="0"/>
                <a:cs typeface="Calibri" panose="020F0502020204030204" pitchFamily="34" charset="0"/>
              </a:rPr>
              <a:t>машиномест</a:t>
            </a:r>
            <a:r>
              <a:rPr lang="ru-RU" sz="2000" dirty="0">
                <a:solidFill>
                  <a:schemeClr val="bg1">
                    <a:lumMod val="75000"/>
                    <a:lumOff val="25000"/>
                  </a:schemeClr>
                </a:solidFill>
                <a:latin typeface="Calibri" panose="020F0502020204030204" pitchFamily="34" charset="0"/>
                <a:cs typeface="Calibri" panose="020F0502020204030204" pitchFamily="34" charset="0"/>
              </a:rPr>
              <a:t>:	20</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10 033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1 795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3 978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Строительный объем: 		17 280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3</a:t>
            </a:r>
          </a:p>
        </p:txBody>
      </p:sp>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lstStyle/>
          <a:p>
            <a:pPr>
              <a:spcBef>
                <a:spcPts val="0"/>
              </a:spcBef>
              <a:spcAft>
                <a:spcPts val="0"/>
              </a:spcAft>
            </a:pPr>
            <a:r>
              <a:rPr lang="ru-RU" sz="2000" dirty="0"/>
              <a:t>Подстанция скорой медицинской помощи на 20 </a:t>
            </a:r>
            <a:r>
              <a:rPr lang="ru-RU" sz="2000" dirty="0" err="1"/>
              <a:t>машиномест</a:t>
            </a:r>
            <a:r>
              <a:rPr lang="ru-RU" sz="2000" dirty="0"/>
              <a:t> с подъездной дорогой </a:t>
            </a:r>
          </a:p>
          <a:p>
            <a:pPr>
              <a:spcBef>
                <a:spcPts val="0"/>
              </a:spcBef>
              <a:spcAft>
                <a:spcPts val="0"/>
              </a:spcAft>
            </a:pPr>
            <a:r>
              <a:rPr lang="ru-RU" sz="2000" dirty="0"/>
              <a:t>по адресу: город Московский, ул. Радужная, вл. 23А</a:t>
            </a:r>
          </a:p>
        </p:txBody>
      </p:sp>
      <p:pic>
        <p:nvPicPr>
          <p:cNvPr id="8" name="Рисунок 7">
            <a:extLst>
              <a:ext uri="{FF2B5EF4-FFF2-40B4-BE49-F238E27FC236}">
                <a16:creationId xmlns:a16="http://schemas.microsoft.com/office/drawing/2014/main" id="{5F7383AD-B7E1-4CDB-A73D-8A2E4FC5EA4D}"/>
              </a:ext>
            </a:extLst>
          </p:cNvPr>
          <p:cNvPicPr>
            <a:picLocks noChangeAspect="1"/>
          </p:cNvPicPr>
          <p:nvPr/>
        </p:nvPicPr>
        <p:blipFill>
          <a:blip r:embed="rId2"/>
          <a:stretch>
            <a:fillRect/>
          </a:stretch>
        </p:blipFill>
        <p:spPr>
          <a:xfrm>
            <a:off x="7962357" y="5391516"/>
            <a:ext cx="3005637" cy="4007516"/>
          </a:xfrm>
          <a:prstGeom prst="rect">
            <a:avLst/>
          </a:prstGeom>
        </p:spPr>
      </p:pic>
      <p:pic>
        <p:nvPicPr>
          <p:cNvPr id="10" name="Рисунок 9">
            <a:extLst>
              <a:ext uri="{FF2B5EF4-FFF2-40B4-BE49-F238E27FC236}">
                <a16:creationId xmlns:a16="http://schemas.microsoft.com/office/drawing/2014/main" id="{9AC991E4-6F50-4DA3-AC20-46FF018CB662}"/>
              </a:ext>
            </a:extLst>
          </p:cNvPr>
          <p:cNvPicPr>
            <a:picLocks noChangeAspect="1"/>
          </p:cNvPicPr>
          <p:nvPr/>
        </p:nvPicPr>
        <p:blipFill>
          <a:blip r:embed="rId3"/>
          <a:stretch>
            <a:fillRect/>
          </a:stretch>
        </p:blipFill>
        <p:spPr>
          <a:xfrm>
            <a:off x="1252538" y="5614035"/>
            <a:ext cx="5046662" cy="3784997"/>
          </a:xfrm>
          <a:prstGeom prst="rect">
            <a:avLst/>
          </a:prstGeom>
        </p:spPr>
      </p:pic>
      <p:pic>
        <p:nvPicPr>
          <p:cNvPr id="13" name="Рисунок 12">
            <a:extLst>
              <a:ext uri="{FF2B5EF4-FFF2-40B4-BE49-F238E27FC236}">
                <a16:creationId xmlns:a16="http://schemas.microsoft.com/office/drawing/2014/main" id="{ADC913BE-22D5-42F5-8DEB-E41F2795F929}"/>
              </a:ext>
            </a:extLst>
          </p:cNvPr>
          <p:cNvPicPr>
            <a:picLocks noChangeAspect="1"/>
          </p:cNvPicPr>
          <p:nvPr/>
        </p:nvPicPr>
        <p:blipFill>
          <a:blip r:embed="rId4"/>
          <a:stretch>
            <a:fillRect/>
          </a:stretch>
        </p:blipFill>
        <p:spPr>
          <a:xfrm>
            <a:off x="1428140" y="2367703"/>
            <a:ext cx="4599623" cy="3064499"/>
          </a:xfrm>
          <a:prstGeom prst="rect">
            <a:avLst/>
          </a:prstGeom>
        </p:spPr>
      </p:pic>
    </p:spTree>
    <p:extLst>
      <p:ext uri="{BB962C8B-B14F-4D97-AF65-F5344CB8AC3E}">
        <p14:creationId xmlns:p14="http://schemas.microsoft.com/office/powerpoint/2010/main" val="196833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99238" y="2400300"/>
            <a:ext cx="4886960"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a:t>
            </a:r>
            <a:r>
              <a:rPr lang="ru-RU" sz="2000" dirty="0" err="1">
                <a:solidFill>
                  <a:schemeClr val="bg1">
                    <a:lumMod val="75000"/>
                    <a:lumOff val="25000"/>
                  </a:schemeClr>
                </a:solidFill>
                <a:latin typeface="Calibri" panose="020F0502020204030204" pitchFamily="34" charset="0"/>
                <a:cs typeface="Calibri" panose="020F0502020204030204" pitchFamily="34" charset="0"/>
              </a:rPr>
              <a:t>машиномест</a:t>
            </a:r>
            <a:r>
              <a:rPr lang="ru-RU" sz="2000" dirty="0">
                <a:solidFill>
                  <a:schemeClr val="bg1">
                    <a:lumMod val="75000"/>
                    <a:lumOff val="25000"/>
                  </a:schemeClr>
                </a:solidFill>
                <a:latin typeface="Calibri" panose="020F0502020204030204" pitchFamily="34" charset="0"/>
                <a:cs typeface="Calibri" panose="020F0502020204030204" pitchFamily="34" charset="0"/>
              </a:rPr>
              <a:t>:	20+17</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6 300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1 695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5 333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Строительный объем: 		24 392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3</a:t>
            </a:r>
          </a:p>
        </p:txBody>
      </p:sp>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lstStyle/>
          <a:p>
            <a:pPr marL="352425" lvl="0" algn="just">
              <a:spcAft>
                <a:spcPts val="1200"/>
              </a:spcAft>
              <a:defRPr/>
            </a:pPr>
            <a:r>
              <a:rPr lang="ru-RU" sz="2000" dirty="0"/>
              <a:t>Административное здание полиции по адресу: г. Москва, ул. Нагорная, вл.6, район </a:t>
            </a:r>
            <a:r>
              <a:rPr lang="ru-RU" sz="2000" dirty="0" err="1"/>
              <a:t>Котловка</a:t>
            </a:r>
            <a:endParaRPr lang="ru-RU" sz="2000" dirty="0"/>
          </a:p>
        </p:txBody>
      </p:sp>
      <p:pic>
        <p:nvPicPr>
          <p:cNvPr id="13" name="Рисунок 12">
            <a:extLst>
              <a:ext uri="{FF2B5EF4-FFF2-40B4-BE49-F238E27FC236}">
                <a16:creationId xmlns:a16="http://schemas.microsoft.com/office/drawing/2014/main" id="{6C169262-45B4-4EC8-88B5-296182674A8A}"/>
              </a:ext>
            </a:extLst>
          </p:cNvPr>
          <p:cNvPicPr>
            <a:picLocks noChangeAspect="1"/>
          </p:cNvPicPr>
          <p:nvPr/>
        </p:nvPicPr>
        <p:blipFill>
          <a:blip r:embed="rId2"/>
          <a:stretch>
            <a:fillRect/>
          </a:stretch>
        </p:blipFill>
        <p:spPr>
          <a:xfrm>
            <a:off x="1007562" y="2400300"/>
            <a:ext cx="5029946" cy="3351652"/>
          </a:xfrm>
          <a:prstGeom prst="rect">
            <a:avLst/>
          </a:prstGeom>
        </p:spPr>
      </p:pic>
      <p:pic>
        <p:nvPicPr>
          <p:cNvPr id="14" name="Рисунок 13">
            <a:extLst>
              <a:ext uri="{FF2B5EF4-FFF2-40B4-BE49-F238E27FC236}">
                <a16:creationId xmlns:a16="http://schemas.microsoft.com/office/drawing/2014/main" id="{FC9ACC8C-8E37-40E1-950F-83AE768C989C}"/>
              </a:ext>
            </a:extLst>
          </p:cNvPr>
          <p:cNvPicPr>
            <a:picLocks noChangeAspect="1"/>
          </p:cNvPicPr>
          <p:nvPr/>
        </p:nvPicPr>
        <p:blipFill>
          <a:blip r:embed="rId3"/>
          <a:stretch>
            <a:fillRect/>
          </a:stretch>
        </p:blipFill>
        <p:spPr>
          <a:xfrm>
            <a:off x="1007561" y="5998724"/>
            <a:ext cx="5027479" cy="3351652"/>
          </a:xfrm>
          <a:prstGeom prst="rect">
            <a:avLst/>
          </a:prstGeom>
        </p:spPr>
      </p:pic>
      <p:pic>
        <p:nvPicPr>
          <p:cNvPr id="16" name="Рисунок 15">
            <a:extLst>
              <a:ext uri="{FF2B5EF4-FFF2-40B4-BE49-F238E27FC236}">
                <a16:creationId xmlns:a16="http://schemas.microsoft.com/office/drawing/2014/main" id="{5A4690C5-84FA-4A2E-88CF-E98A960A9924}"/>
              </a:ext>
            </a:extLst>
          </p:cNvPr>
          <p:cNvPicPr>
            <a:picLocks noChangeAspect="1"/>
          </p:cNvPicPr>
          <p:nvPr/>
        </p:nvPicPr>
        <p:blipFill>
          <a:blip r:embed="rId4"/>
          <a:stretch>
            <a:fillRect/>
          </a:stretch>
        </p:blipFill>
        <p:spPr>
          <a:xfrm>
            <a:off x="6907077" y="6091082"/>
            <a:ext cx="4886960" cy="3259247"/>
          </a:xfrm>
          <a:prstGeom prst="rect">
            <a:avLst/>
          </a:prstGeom>
        </p:spPr>
      </p:pic>
    </p:spTree>
    <p:extLst>
      <p:ext uri="{BB962C8B-B14F-4D97-AF65-F5344CB8AC3E}">
        <p14:creationId xmlns:p14="http://schemas.microsoft.com/office/powerpoint/2010/main" val="4181297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68046"/>
          </a:xfrm>
        </p:spPr>
        <p:txBody>
          <a:bodyPr/>
          <a:lstStyle/>
          <a:p>
            <a:pPr>
              <a:spcBef>
                <a:spcPts val="0"/>
              </a:spcBef>
              <a:spcAft>
                <a:spcPts val="0"/>
              </a:spcAft>
            </a:pPr>
            <a:r>
              <a:rPr lang="ru-RU" sz="2000" dirty="0"/>
              <a:t>Административное здание полиции </a:t>
            </a:r>
          </a:p>
          <a:p>
            <a:pPr>
              <a:spcBef>
                <a:spcPts val="0"/>
              </a:spcBef>
              <a:spcAft>
                <a:spcPts val="0"/>
              </a:spcAft>
            </a:pPr>
            <a:r>
              <a:rPr lang="ru-RU" sz="2000" dirty="0"/>
              <a:t>по адресу: </a:t>
            </a:r>
            <a:r>
              <a:rPr lang="ru-RU" sz="2000" dirty="0" err="1"/>
              <a:t>г.Москва</a:t>
            </a:r>
            <a:r>
              <a:rPr lang="ru-RU" sz="2000" dirty="0"/>
              <a:t>, </a:t>
            </a:r>
            <a:r>
              <a:rPr lang="ru-RU" sz="2000" dirty="0" err="1"/>
              <a:t>Бескудниковский</a:t>
            </a:r>
            <a:r>
              <a:rPr lang="ru-RU" sz="2000" dirty="0"/>
              <a:t> бульвар, 9А</a:t>
            </a:r>
          </a:p>
        </p:txBody>
      </p:sp>
      <p:sp>
        <p:nvSpPr>
          <p:cNvPr id="11" name="TextBox 10">
            <a:extLst>
              <a:ext uri="{FF2B5EF4-FFF2-40B4-BE49-F238E27FC236}">
                <a16:creationId xmlns:a16="http://schemas.microsoft.com/office/drawing/2014/main" id="{FDD0D001-3C64-4310-A91E-38FED03EAA84}"/>
              </a:ext>
            </a:extLst>
          </p:cNvPr>
          <p:cNvSpPr txBox="1"/>
          <p:nvPr/>
        </p:nvSpPr>
        <p:spPr>
          <a:xfrm>
            <a:off x="6599238" y="2400300"/>
            <a:ext cx="5194800" cy="1938992"/>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Гараж машиномест:	         12</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5 376,6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Стрелковый тир: 	      	         25 м</a:t>
            </a:r>
            <a:endParaRPr lang="ru-RU" sz="2000" baseline="30000" dirty="0">
              <a:solidFill>
                <a:schemeClr val="bg1">
                  <a:lumMod val="75000"/>
                  <a:lumOff val="25000"/>
                </a:schemeClr>
              </a:solidFill>
              <a:latin typeface="Calibri" panose="020F0502020204030204" pitchFamily="34" charset="0"/>
              <a:cs typeface="Calibri" panose="020F0502020204030204" pitchFamily="34" charset="0"/>
            </a:endParaRPr>
          </a:p>
        </p:txBody>
      </p:sp>
      <p:pic>
        <p:nvPicPr>
          <p:cNvPr id="12" name="Рисунок 11">
            <a:extLst>
              <a:ext uri="{FF2B5EF4-FFF2-40B4-BE49-F238E27FC236}">
                <a16:creationId xmlns:a16="http://schemas.microsoft.com/office/drawing/2014/main" id="{456F6EA2-CFE0-497F-9A52-059EDBD78441}"/>
              </a:ext>
            </a:extLst>
          </p:cNvPr>
          <p:cNvPicPr>
            <a:picLocks noChangeAspect="1"/>
          </p:cNvPicPr>
          <p:nvPr/>
        </p:nvPicPr>
        <p:blipFill>
          <a:blip r:embed="rId2"/>
          <a:stretch>
            <a:fillRect/>
          </a:stretch>
        </p:blipFill>
        <p:spPr>
          <a:xfrm>
            <a:off x="1298068" y="2370678"/>
            <a:ext cx="5148262" cy="3202493"/>
          </a:xfrm>
          <a:prstGeom prst="rect">
            <a:avLst/>
          </a:prstGeom>
        </p:spPr>
      </p:pic>
      <p:pic>
        <p:nvPicPr>
          <p:cNvPr id="14" name="Рисунок 13">
            <a:extLst>
              <a:ext uri="{FF2B5EF4-FFF2-40B4-BE49-F238E27FC236}">
                <a16:creationId xmlns:a16="http://schemas.microsoft.com/office/drawing/2014/main" id="{DDC82625-7C11-49BD-B87E-15AE999EBFAB}"/>
              </a:ext>
            </a:extLst>
          </p:cNvPr>
          <p:cNvPicPr>
            <a:picLocks noChangeAspect="1"/>
          </p:cNvPicPr>
          <p:nvPr/>
        </p:nvPicPr>
        <p:blipFill>
          <a:blip r:embed="rId3"/>
          <a:stretch>
            <a:fillRect/>
          </a:stretch>
        </p:blipFill>
        <p:spPr>
          <a:xfrm>
            <a:off x="1298068" y="5876619"/>
            <a:ext cx="5148262" cy="3220161"/>
          </a:xfrm>
          <a:prstGeom prst="rect">
            <a:avLst/>
          </a:prstGeom>
        </p:spPr>
      </p:pic>
      <p:pic>
        <p:nvPicPr>
          <p:cNvPr id="16" name="Рисунок 15">
            <a:extLst>
              <a:ext uri="{FF2B5EF4-FFF2-40B4-BE49-F238E27FC236}">
                <a16:creationId xmlns:a16="http://schemas.microsoft.com/office/drawing/2014/main" id="{263CB1A6-656A-430E-91F4-AA330AA74402}"/>
              </a:ext>
            </a:extLst>
          </p:cNvPr>
          <p:cNvPicPr>
            <a:picLocks noChangeAspect="1"/>
          </p:cNvPicPr>
          <p:nvPr/>
        </p:nvPicPr>
        <p:blipFill>
          <a:blip r:embed="rId4"/>
          <a:stretch>
            <a:fillRect/>
          </a:stretch>
        </p:blipFill>
        <p:spPr>
          <a:xfrm>
            <a:off x="6920473" y="5876619"/>
            <a:ext cx="5276289" cy="3220161"/>
          </a:xfrm>
          <a:prstGeom prst="rect">
            <a:avLst/>
          </a:prstGeom>
        </p:spPr>
      </p:pic>
    </p:spTree>
    <p:extLst>
      <p:ext uri="{BB962C8B-B14F-4D97-AF65-F5344CB8AC3E}">
        <p14:creationId xmlns:p14="http://schemas.microsoft.com/office/powerpoint/2010/main" val="2633623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99238" y="2400300"/>
            <a:ext cx="5194800"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16</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машиномест:	40</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0,5607 га</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942.3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13 147,7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Строительный объем: 		51 310,0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3</a:t>
            </a:r>
          </a:p>
        </p:txBody>
      </p:sp>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lstStyle/>
          <a:p>
            <a:r>
              <a:rPr lang="ru-RU" sz="2000" dirty="0"/>
              <a:t>Жилой дом по адресу</a:t>
            </a:r>
            <a:r>
              <a:rPr lang="en-US" sz="2000" dirty="0"/>
              <a:t>: </a:t>
            </a:r>
            <a:r>
              <a:rPr lang="ru-RU" sz="2000" dirty="0"/>
              <a:t>Щелковское шоссе, д. 71, корп. 1 и д. 73</a:t>
            </a:r>
          </a:p>
        </p:txBody>
      </p:sp>
      <p:pic>
        <p:nvPicPr>
          <p:cNvPr id="6" name="Рисунок 5">
            <a:extLst>
              <a:ext uri="{FF2B5EF4-FFF2-40B4-BE49-F238E27FC236}">
                <a16:creationId xmlns:a16="http://schemas.microsoft.com/office/drawing/2014/main" id="{D5C29CAB-51CA-4073-8269-9C5B275B774F}"/>
              </a:ext>
            </a:extLst>
          </p:cNvPr>
          <p:cNvPicPr>
            <a:picLocks noChangeAspect="1"/>
          </p:cNvPicPr>
          <p:nvPr/>
        </p:nvPicPr>
        <p:blipFill>
          <a:blip r:embed="rId2"/>
          <a:stretch>
            <a:fillRect/>
          </a:stretch>
        </p:blipFill>
        <p:spPr>
          <a:xfrm>
            <a:off x="8031027" y="5230654"/>
            <a:ext cx="3031490" cy="4041987"/>
          </a:xfrm>
          <a:prstGeom prst="rect">
            <a:avLst/>
          </a:prstGeom>
        </p:spPr>
      </p:pic>
      <p:pic>
        <p:nvPicPr>
          <p:cNvPr id="7" name="Рисунок 6">
            <a:extLst>
              <a:ext uri="{FF2B5EF4-FFF2-40B4-BE49-F238E27FC236}">
                <a16:creationId xmlns:a16="http://schemas.microsoft.com/office/drawing/2014/main" id="{3CAE51D5-9C42-411B-A344-EA3413978FC1}"/>
              </a:ext>
            </a:extLst>
          </p:cNvPr>
          <p:cNvPicPr>
            <a:picLocks noChangeAspect="1"/>
          </p:cNvPicPr>
          <p:nvPr/>
        </p:nvPicPr>
        <p:blipFill>
          <a:blip r:embed="rId3"/>
          <a:stretch>
            <a:fillRect/>
          </a:stretch>
        </p:blipFill>
        <p:spPr>
          <a:xfrm>
            <a:off x="2349367" y="5230654"/>
            <a:ext cx="3031490" cy="4041987"/>
          </a:xfrm>
          <a:prstGeom prst="rect">
            <a:avLst/>
          </a:prstGeom>
        </p:spPr>
      </p:pic>
      <p:pic>
        <p:nvPicPr>
          <p:cNvPr id="14" name="Рисунок 13">
            <a:extLst>
              <a:ext uri="{FF2B5EF4-FFF2-40B4-BE49-F238E27FC236}">
                <a16:creationId xmlns:a16="http://schemas.microsoft.com/office/drawing/2014/main" id="{B0E258A2-51DE-4DD4-8E48-EEE50D9A4C10}"/>
              </a:ext>
            </a:extLst>
          </p:cNvPr>
          <p:cNvPicPr>
            <a:picLocks noChangeAspect="1"/>
          </p:cNvPicPr>
          <p:nvPr/>
        </p:nvPicPr>
        <p:blipFill>
          <a:blip r:embed="rId4"/>
          <a:stretch>
            <a:fillRect/>
          </a:stretch>
        </p:blipFill>
        <p:spPr>
          <a:xfrm>
            <a:off x="1611922" y="2320984"/>
            <a:ext cx="4232059" cy="2822696"/>
          </a:xfrm>
          <a:prstGeom prst="rect">
            <a:avLst/>
          </a:prstGeom>
        </p:spPr>
      </p:pic>
    </p:spTree>
    <p:extLst>
      <p:ext uri="{BB962C8B-B14F-4D97-AF65-F5344CB8AC3E}">
        <p14:creationId xmlns:p14="http://schemas.microsoft.com/office/powerpoint/2010/main" val="3097800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99238" y="2400300"/>
            <a:ext cx="4913750"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22+3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a:t>
            </a:r>
            <a:r>
              <a:rPr lang="ru-RU" sz="2000" dirty="0" err="1">
                <a:solidFill>
                  <a:schemeClr val="bg1">
                    <a:lumMod val="75000"/>
                    <a:lumOff val="25000"/>
                  </a:schemeClr>
                </a:solidFill>
                <a:latin typeface="Calibri" panose="020F0502020204030204" pitchFamily="34" charset="0"/>
                <a:cs typeface="Calibri" panose="020F0502020204030204" pitchFamily="34" charset="0"/>
              </a:rPr>
              <a:t>машиномест</a:t>
            </a:r>
            <a:r>
              <a:rPr lang="ru-RU" sz="2000" dirty="0">
                <a:solidFill>
                  <a:schemeClr val="bg1">
                    <a:lumMod val="75000"/>
                    <a:lumOff val="25000"/>
                  </a:schemeClr>
                </a:solidFill>
                <a:latin typeface="Calibri" panose="020F0502020204030204" pitchFamily="34" charset="0"/>
                <a:cs typeface="Calibri" panose="020F0502020204030204" pitchFamily="34" charset="0"/>
              </a:rPr>
              <a:t>:	60</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10 713,0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1 272,0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23 952,3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Строительный объем: 		74 840,0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3</a:t>
            </a:r>
          </a:p>
        </p:txBody>
      </p:sp>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lstStyle/>
          <a:p>
            <a:r>
              <a:rPr lang="ru-RU" sz="2000" dirty="0"/>
              <a:t>Жилой дом по адресу</a:t>
            </a:r>
            <a:r>
              <a:rPr lang="en-US" sz="2000" dirty="0"/>
              <a:t>:</a:t>
            </a:r>
            <a:r>
              <a:rPr lang="ru-RU" sz="2000" dirty="0"/>
              <a:t> г. Москва, Р-н Бутырский, </a:t>
            </a:r>
            <a:r>
              <a:rPr lang="ru-RU" sz="2000" dirty="0" err="1"/>
              <a:t>мкр</a:t>
            </a:r>
            <a:r>
              <a:rPr lang="ru-RU" sz="2000" dirty="0"/>
              <a:t>. 78, корп. 66 </a:t>
            </a:r>
          </a:p>
        </p:txBody>
      </p:sp>
      <p:pic>
        <p:nvPicPr>
          <p:cNvPr id="3" name="Рисунок 2">
            <a:extLst>
              <a:ext uri="{FF2B5EF4-FFF2-40B4-BE49-F238E27FC236}">
                <a16:creationId xmlns:a16="http://schemas.microsoft.com/office/drawing/2014/main" id="{5F958972-561E-4C37-9F55-95CB878BFB82}"/>
              </a:ext>
            </a:extLst>
          </p:cNvPr>
          <p:cNvPicPr>
            <a:picLocks noChangeAspect="1"/>
          </p:cNvPicPr>
          <p:nvPr/>
        </p:nvPicPr>
        <p:blipFill>
          <a:blip r:embed="rId2"/>
          <a:stretch>
            <a:fillRect/>
          </a:stretch>
        </p:blipFill>
        <p:spPr>
          <a:xfrm>
            <a:off x="802097" y="2400300"/>
            <a:ext cx="4913750" cy="6551666"/>
          </a:xfrm>
          <a:prstGeom prst="rect">
            <a:avLst/>
          </a:prstGeom>
        </p:spPr>
      </p:pic>
      <p:pic>
        <p:nvPicPr>
          <p:cNvPr id="8" name="Рисунок 7">
            <a:extLst>
              <a:ext uri="{FF2B5EF4-FFF2-40B4-BE49-F238E27FC236}">
                <a16:creationId xmlns:a16="http://schemas.microsoft.com/office/drawing/2014/main" id="{36CCF459-BB1E-43DE-B956-3454609C4A85}"/>
              </a:ext>
            </a:extLst>
          </p:cNvPr>
          <p:cNvPicPr>
            <a:picLocks noChangeAspect="1"/>
          </p:cNvPicPr>
          <p:nvPr/>
        </p:nvPicPr>
        <p:blipFill>
          <a:blip r:embed="rId3"/>
          <a:stretch>
            <a:fillRect/>
          </a:stretch>
        </p:blipFill>
        <p:spPr>
          <a:xfrm>
            <a:off x="6662549" y="5163820"/>
            <a:ext cx="5068176" cy="3801132"/>
          </a:xfrm>
          <a:prstGeom prst="rect">
            <a:avLst/>
          </a:prstGeom>
        </p:spPr>
      </p:pic>
    </p:spTree>
    <p:extLst>
      <p:ext uri="{BB962C8B-B14F-4D97-AF65-F5344CB8AC3E}">
        <p14:creationId xmlns:p14="http://schemas.microsoft.com/office/powerpoint/2010/main" val="83759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nchor="ctr"/>
          <a:lstStyle/>
          <a:p>
            <a:r>
              <a:rPr lang="ru-RU" sz="2000" dirty="0"/>
              <a:t>Дошкольное образовательное учреждение на 300 мест, район </a:t>
            </a:r>
            <a:r>
              <a:rPr lang="ru-RU" sz="2000" dirty="0" err="1"/>
              <a:t>Некрасовка</a:t>
            </a:r>
            <a:r>
              <a:rPr lang="ru-RU" sz="2000" dirty="0"/>
              <a:t>, кв.17</a:t>
            </a:r>
          </a:p>
        </p:txBody>
      </p:sp>
      <p:sp>
        <p:nvSpPr>
          <p:cNvPr id="12" name="Прямоугольник 11">
            <a:extLst>
              <a:ext uri="{FF2B5EF4-FFF2-40B4-BE49-F238E27FC236}">
                <a16:creationId xmlns:a16="http://schemas.microsoft.com/office/drawing/2014/main" id="{4274F14E-3EE0-4588-9273-4F0BD63A7A52}"/>
              </a:ext>
            </a:extLst>
          </p:cNvPr>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255BFECE-8EE4-4722-B232-F6614C660119}"/>
              </a:ext>
            </a:extLst>
          </p:cNvPr>
          <p:cNvSpPr txBox="1"/>
          <p:nvPr/>
        </p:nvSpPr>
        <p:spPr>
          <a:xfrm>
            <a:off x="6599238" y="2400300"/>
            <a:ext cx="4913750" cy="2990562"/>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1,0584 га</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1 952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4 853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групп: 		         12</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мест:                     300</a:t>
            </a:r>
          </a:p>
          <a:p>
            <a:pPr>
              <a:spcBef>
                <a:spcPts val="600"/>
              </a:spcBef>
            </a:pP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  </a:t>
            </a:r>
          </a:p>
        </p:txBody>
      </p:sp>
      <p:pic>
        <p:nvPicPr>
          <p:cNvPr id="5" name="Рисунок 4">
            <a:extLst>
              <a:ext uri="{FF2B5EF4-FFF2-40B4-BE49-F238E27FC236}">
                <a16:creationId xmlns:a16="http://schemas.microsoft.com/office/drawing/2014/main" id="{8EE8D7E7-46CE-2BB6-5B50-0AA11735FD87}"/>
              </a:ext>
            </a:extLst>
          </p:cNvPr>
          <p:cNvPicPr>
            <a:picLocks noChangeAspect="1"/>
          </p:cNvPicPr>
          <p:nvPr/>
        </p:nvPicPr>
        <p:blipFill>
          <a:blip r:embed="rId2"/>
          <a:stretch>
            <a:fillRect/>
          </a:stretch>
        </p:blipFill>
        <p:spPr>
          <a:xfrm>
            <a:off x="1007563" y="6145587"/>
            <a:ext cx="4918538" cy="3282893"/>
          </a:xfrm>
          <a:prstGeom prst="rect">
            <a:avLst/>
          </a:prstGeom>
        </p:spPr>
      </p:pic>
      <p:pic>
        <p:nvPicPr>
          <p:cNvPr id="8" name="Рисунок 7">
            <a:extLst>
              <a:ext uri="{FF2B5EF4-FFF2-40B4-BE49-F238E27FC236}">
                <a16:creationId xmlns:a16="http://schemas.microsoft.com/office/drawing/2014/main" id="{BB89DA5F-FC57-C4AD-0F6A-59FB5670470A}"/>
              </a:ext>
            </a:extLst>
          </p:cNvPr>
          <p:cNvPicPr>
            <a:picLocks noChangeAspect="1"/>
          </p:cNvPicPr>
          <p:nvPr/>
        </p:nvPicPr>
        <p:blipFill>
          <a:blip r:embed="rId3"/>
          <a:stretch>
            <a:fillRect/>
          </a:stretch>
        </p:blipFill>
        <p:spPr>
          <a:xfrm>
            <a:off x="6655396" y="5480908"/>
            <a:ext cx="5541366" cy="3947572"/>
          </a:xfrm>
          <a:prstGeom prst="rect">
            <a:avLst/>
          </a:prstGeom>
        </p:spPr>
      </p:pic>
      <p:pic>
        <p:nvPicPr>
          <p:cNvPr id="10" name="Рисунок 9">
            <a:extLst>
              <a:ext uri="{FF2B5EF4-FFF2-40B4-BE49-F238E27FC236}">
                <a16:creationId xmlns:a16="http://schemas.microsoft.com/office/drawing/2014/main" id="{5ED9241B-CCCC-FFFD-29D8-567071D95FCA}"/>
              </a:ext>
            </a:extLst>
          </p:cNvPr>
          <p:cNvPicPr>
            <a:picLocks noChangeAspect="1"/>
          </p:cNvPicPr>
          <p:nvPr/>
        </p:nvPicPr>
        <p:blipFill>
          <a:blip r:embed="rId4"/>
          <a:stretch>
            <a:fillRect/>
          </a:stretch>
        </p:blipFill>
        <p:spPr>
          <a:xfrm>
            <a:off x="1007563" y="2400300"/>
            <a:ext cx="4913751" cy="3523576"/>
          </a:xfrm>
          <a:prstGeom prst="rect">
            <a:avLst/>
          </a:prstGeom>
        </p:spPr>
      </p:pic>
    </p:spTree>
    <p:extLst>
      <p:ext uri="{BB962C8B-B14F-4D97-AF65-F5344CB8AC3E}">
        <p14:creationId xmlns:p14="http://schemas.microsoft.com/office/powerpoint/2010/main" val="2715655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nchor="ctr"/>
          <a:lstStyle/>
          <a:p>
            <a:r>
              <a:rPr lang="ru-RU" sz="2000" dirty="0"/>
              <a:t>Дошкольное образовательное учреждение на 275 мест с бассейном, район </a:t>
            </a:r>
            <a:r>
              <a:rPr lang="ru-RU" sz="2000" dirty="0" err="1"/>
              <a:t>Некрасовка</a:t>
            </a:r>
            <a:r>
              <a:rPr lang="ru-RU" sz="2000" dirty="0"/>
              <a:t>, кв.17</a:t>
            </a:r>
          </a:p>
        </p:txBody>
      </p:sp>
      <p:sp>
        <p:nvSpPr>
          <p:cNvPr id="13" name="Прямоугольник 12">
            <a:extLst>
              <a:ext uri="{FF2B5EF4-FFF2-40B4-BE49-F238E27FC236}">
                <a16:creationId xmlns:a16="http://schemas.microsoft.com/office/drawing/2014/main" id="{C5C9203E-2550-4749-975E-746180695C5E}"/>
              </a:ext>
            </a:extLst>
          </p:cNvPr>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59CA8F66-F455-473D-9642-DA2001541F77}"/>
              </a:ext>
            </a:extLst>
          </p:cNvPr>
          <p:cNvSpPr txBox="1"/>
          <p:nvPr/>
        </p:nvSpPr>
        <p:spPr>
          <a:xfrm>
            <a:off x="6599238" y="2400300"/>
            <a:ext cx="4913750" cy="2990562"/>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0,9576га</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6 267,7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4 710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групп: 		         11</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учеников:             275</a:t>
            </a:r>
          </a:p>
          <a:p>
            <a:pPr>
              <a:spcBef>
                <a:spcPts val="600"/>
              </a:spcBef>
            </a:pP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  </a:t>
            </a:r>
          </a:p>
        </p:txBody>
      </p:sp>
      <p:pic>
        <p:nvPicPr>
          <p:cNvPr id="5" name="Рисунок 4">
            <a:extLst>
              <a:ext uri="{FF2B5EF4-FFF2-40B4-BE49-F238E27FC236}">
                <a16:creationId xmlns:a16="http://schemas.microsoft.com/office/drawing/2014/main" id="{951BCA87-FB56-1B49-10F7-921BFD7C2109}"/>
              </a:ext>
            </a:extLst>
          </p:cNvPr>
          <p:cNvPicPr>
            <a:picLocks noChangeAspect="1"/>
          </p:cNvPicPr>
          <p:nvPr/>
        </p:nvPicPr>
        <p:blipFill>
          <a:blip r:embed="rId2"/>
          <a:stretch>
            <a:fillRect/>
          </a:stretch>
        </p:blipFill>
        <p:spPr>
          <a:xfrm>
            <a:off x="1007562" y="5903089"/>
            <a:ext cx="5248085" cy="3550788"/>
          </a:xfrm>
          <a:prstGeom prst="rect">
            <a:avLst/>
          </a:prstGeom>
        </p:spPr>
      </p:pic>
      <p:pic>
        <p:nvPicPr>
          <p:cNvPr id="7" name="Рисунок 6">
            <a:extLst>
              <a:ext uri="{FF2B5EF4-FFF2-40B4-BE49-F238E27FC236}">
                <a16:creationId xmlns:a16="http://schemas.microsoft.com/office/drawing/2014/main" id="{F40DBAE9-75A1-F85E-DA76-4011F8F9D69E}"/>
              </a:ext>
            </a:extLst>
          </p:cNvPr>
          <p:cNvPicPr>
            <a:picLocks noChangeAspect="1"/>
          </p:cNvPicPr>
          <p:nvPr/>
        </p:nvPicPr>
        <p:blipFill>
          <a:blip r:embed="rId3"/>
          <a:stretch>
            <a:fillRect/>
          </a:stretch>
        </p:blipFill>
        <p:spPr>
          <a:xfrm>
            <a:off x="1034204" y="2267315"/>
            <a:ext cx="5194799" cy="3559209"/>
          </a:xfrm>
          <a:prstGeom prst="rect">
            <a:avLst/>
          </a:prstGeom>
        </p:spPr>
      </p:pic>
      <p:pic>
        <p:nvPicPr>
          <p:cNvPr id="9" name="Рисунок 8">
            <a:extLst>
              <a:ext uri="{FF2B5EF4-FFF2-40B4-BE49-F238E27FC236}">
                <a16:creationId xmlns:a16="http://schemas.microsoft.com/office/drawing/2014/main" id="{BE253D27-D9DB-5B0D-ED91-F4696613B7F1}"/>
              </a:ext>
            </a:extLst>
          </p:cNvPr>
          <p:cNvPicPr>
            <a:picLocks noChangeAspect="1"/>
          </p:cNvPicPr>
          <p:nvPr/>
        </p:nvPicPr>
        <p:blipFill>
          <a:blip r:embed="rId4"/>
          <a:stretch>
            <a:fillRect/>
          </a:stretch>
        </p:blipFill>
        <p:spPr>
          <a:xfrm>
            <a:off x="6609136" y="5903089"/>
            <a:ext cx="5253291" cy="3550788"/>
          </a:xfrm>
          <a:prstGeom prst="rect">
            <a:avLst/>
          </a:prstGeom>
        </p:spPr>
      </p:pic>
    </p:spTree>
    <p:extLst>
      <p:ext uri="{BB962C8B-B14F-4D97-AF65-F5344CB8AC3E}">
        <p14:creationId xmlns:p14="http://schemas.microsoft.com/office/powerpoint/2010/main" val="2339167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nchor="ctr"/>
          <a:lstStyle/>
          <a:p>
            <a:r>
              <a:rPr lang="ru-RU" sz="2000" dirty="0"/>
              <a:t>Учебный корпус на 350 мест, район </a:t>
            </a:r>
            <a:r>
              <a:rPr lang="ru-RU" sz="2000" dirty="0" err="1"/>
              <a:t>Некрасовка</a:t>
            </a:r>
            <a:r>
              <a:rPr lang="ru-RU" sz="2000" dirty="0"/>
              <a:t>, кв.17</a:t>
            </a:r>
          </a:p>
        </p:txBody>
      </p:sp>
      <p:sp>
        <p:nvSpPr>
          <p:cNvPr id="12" name="Прямоугольник 11">
            <a:extLst>
              <a:ext uri="{FF2B5EF4-FFF2-40B4-BE49-F238E27FC236}">
                <a16:creationId xmlns:a16="http://schemas.microsoft.com/office/drawing/2014/main" id="{04194E0E-32CE-42AB-A340-3F89BBCA35CC}"/>
              </a:ext>
            </a:extLst>
          </p:cNvPr>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0E3D9123-2482-4DA9-B33B-F9BF3F8131B5}"/>
              </a:ext>
            </a:extLst>
          </p:cNvPr>
          <p:cNvSpPr txBox="1"/>
          <p:nvPr/>
        </p:nvSpPr>
        <p:spPr>
          <a:xfrm>
            <a:off x="6599238" y="2400300"/>
            <a:ext cx="4913750" cy="2990562"/>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4</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8 057,0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2 216,4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6 488,8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классов: 		14</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учеников:             350</a:t>
            </a:r>
          </a:p>
          <a:p>
            <a:pPr>
              <a:spcBef>
                <a:spcPts val="600"/>
              </a:spcBef>
            </a:pP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  </a:t>
            </a:r>
          </a:p>
        </p:txBody>
      </p:sp>
      <p:pic>
        <p:nvPicPr>
          <p:cNvPr id="7" name="Рисунок 6">
            <a:extLst>
              <a:ext uri="{FF2B5EF4-FFF2-40B4-BE49-F238E27FC236}">
                <a16:creationId xmlns:a16="http://schemas.microsoft.com/office/drawing/2014/main" id="{9A4441B9-2E6C-721E-3395-A19FC643086B}"/>
              </a:ext>
            </a:extLst>
          </p:cNvPr>
          <p:cNvPicPr>
            <a:picLocks noChangeAspect="1"/>
          </p:cNvPicPr>
          <p:nvPr/>
        </p:nvPicPr>
        <p:blipFill>
          <a:blip r:embed="rId2"/>
          <a:stretch>
            <a:fillRect/>
          </a:stretch>
        </p:blipFill>
        <p:spPr>
          <a:xfrm>
            <a:off x="955542" y="5900891"/>
            <a:ext cx="5544820" cy="3493017"/>
          </a:xfrm>
          <a:prstGeom prst="rect">
            <a:avLst/>
          </a:prstGeom>
        </p:spPr>
      </p:pic>
      <p:pic>
        <p:nvPicPr>
          <p:cNvPr id="11" name="Рисунок 10">
            <a:extLst>
              <a:ext uri="{FF2B5EF4-FFF2-40B4-BE49-F238E27FC236}">
                <a16:creationId xmlns:a16="http://schemas.microsoft.com/office/drawing/2014/main" id="{CE82C034-5753-E1A3-D1EA-61A51A8EC471}"/>
              </a:ext>
            </a:extLst>
          </p:cNvPr>
          <p:cNvPicPr>
            <a:picLocks noChangeAspect="1"/>
          </p:cNvPicPr>
          <p:nvPr/>
        </p:nvPicPr>
        <p:blipFill>
          <a:blip r:embed="rId3"/>
          <a:stretch>
            <a:fillRect/>
          </a:stretch>
        </p:blipFill>
        <p:spPr>
          <a:xfrm>
            <a:off x="7139998" y="5895530"/>
            <a:ext cx="5034935" cy="3493017"/>
          </a:xfrm>
          <a:prstGeom prst="rect">
            <a:avLst/>
          </a:prstGeom>
        </p:spPr>
      </p:pic>
      <p:pic>
        <p:nvPicPr>
          <p:cNvPr id="16" name="Рисунок 15">
            <a:extLst>
              <a:ext uri="{FF2B5EF4-FFF2-40B4-BE49-F238E27FC236}">
                <a16:creationId xmlns:a16="http://schemas.microsoft.com/office/drawing/2014/main" id="{C120521C-A411-D0B4-D3EF-E12C39E71709}"/>
              </a:ext>
            </a:extLst>
          </p:cNvPr>
          <p:cNvPicPr>
            <a:picLocks noChangeAspect="1"/>
          </p:cNvPicPr>
          <p:nvPr/>
        </p:nvPicPr>
        <p:blipFill>
          <a:blip r:embed="rId4"/>
          <a:stretch>
            <a:fillRect/>
          </a:stretch>
        </p:blipFill>
        <p:spPr>
          <a:xfrm>
            <a:off x="1271077" y="2389006"/>
            <a:ext cx="4913750" cy="3308267"/>
          </a:xfrm>
          <a:prstGeom prst="rect">
            <a:avLst/>
          </a:prstGeom>
        </p:spPr>
      </p:pic>
    </p:spTree>
    <p:extLst>
      <p:ext uri="{BB962C8B-B14F-4D97-AF65-F5344CB8AC3E}">
        <p14:creationId xmlns:p14="http://schemas.microsoft.com/office/powerpoint/2010/main" val="2804431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99237" y="2400300"/>
            <a:ext cx="5377903"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зданий:                 2</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от 8 до 12+ тех. </a:t>
            </a:r>
            <a:r>
              <a:rPr lang="ru-RU" sz="2000" dirty="0" err="1">
                <a:solidFill>
                  <a:schemeClr val="bg1">
                    <a:lumMod val="75000"/>
                    <a:lumOff val="25000"/>
                  </a:schemeClr>
                </a:solidFill>
                <a:latin typeface="Calibri" panose="020F0502020204030204" pitchFamily="34" charset="0"/>
                <a:cs typeface="Calibri" panose="020F0502020204030204" pitchFamily="34" charset="0"/>
              </a:rPr>
              <a:t>эт</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a:t>
            </a:r>
            <a:r>
              <a:rPr lang="ru-RU" sz="2000" dirty="0" err="1">
                <a:solidFill>
                  <a:schemeClr val="bg1">
                    <a:lumMod val="75000"/>
                    <a:lumOff val="25000"/>
                  </a:schemeClr>
                </a:solidFill>
                <a:latin typeface="Calibri" panose="020F0502020204030204" pitchFamily="34" charset="0"/>
                <a:cs typeface="Calibri" panose="020F0502020204030204" pitchFamily="34" charset="0"/>
              </a:rPr>
              <a:t>машиномест</a:t>
            </a:r>
            <a:r>
              <a:rPr lang="ru-RU" sz="2000" dirty="0">
                <a:solidFill>
                  <a:schemeClr val="bg1">
                    <a:lumMod val="75000"/>
                    <a:lumOff val="25000"/>
                  </a:schemeClr>
                </a:solidFill>
                <a:latin typeface="Calibri" panose="020F0502020204030204" pitchFamily="34" charset="0"/>
                <a:cs typeface="Calibri" panose="020F0502020204030204" pitchFamily="34" charset="0"/>
              </a:rPr>
              <a:t>:	363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2,5035 га</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5 612,7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Строительный объем: 		62 587,5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3</a:t>
            </a:r>
          </a:p>
        </p:txBody>
      </p:sp>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lstStyle/>
          <a:p>
            <a:r>
              <a:rPr lang="ru-RU" sz="2000" dirty="0"/>
              <a:t>Жилой дом по адресу</a:t>
            </a:r>
            <a:r>
              <a:rPr lang="en-US" sz="2000" dirty="0"/>
              <a:t>:</a:t>
            </a:r>
            <a:r>
              <a:rPr lang="ru-RU" sz="2000" dirty="0"/>
              <a:t> поселение </a:t>
            </a:r>
            <a:r>
              <a:rPr lang="ru-RU" sz="2000" dirty="0" err="1"/>
              <a:t>Рязановское</a:t>
            </a:r>
            <a:r>
              <a:rPr lang="ru-RU" sz="2000" dirty="0"/>
              <a:t>, </a:t>
            </a:r>
            <a:r>
              <a:rPr lang="ru-RU" sz="2000" dirty="0" err="1"/>
              <a:t>кв</a:t>
            </a:r>
            <a:r>
              <a:rPr lang="ru-RU" sz="2000" dirty="0"/>
              <a:t>-л </a:t>
            </a:r>
            <a:r>
              <a:rPr lang="en-US" sz="2000" dirty="0"/>
              <a:t>99</a:t>
            </a:r>
            <a:r>
              <a:rPr lang="ru-RU" sz="2000" dirty="0"/>
              <a:t>, влд.1 (п. Фабрики им. 1 Мая)</a:t>
            </a:r>
          </a:p>
        </p:txBody>
      </p:sp>
      <p:pic>
        <p:nvPicPr>
          <p:cNvPr id="7" name="Рисунок 6">
            <a:extLst>
              <a:ext uri="{FF2B5EF4-FFF2-40B4-BE49-F238E27FC236}">
                <a16:creationId xmlns:a16="http://schemas.microsoft.com/office/drawing/2014/main" id="{D584479F-AA63-64A0-A04B-965CD9D0621C}"/>
              </a:ext>
            </a:extLst>
          </p:cNvPr>
          <p:cNvPicPr>
            <a:picLocks noChangeAspect="1"/>
          </p:cNvPicPr>
          <p:nvPr/>
        </p:nvPicPr>
        <p:blipFill>
          <a:blip r:embed="rId2"/>
          <a:stretch>
            <a:fillRect/>
          </a:stretch>
        </p:blipFill>
        <p:spPr>
          <a:xfrm>
            <a:off x="6818859" y="5639756"/>
            <a:ext cx="4916286" cy="3683713"/>
          </a:xfrm>
          <a:prstGeom prst="rect">
            <a:avLst/>
          </a:prstGeom>
        </p:spPr>
      </p:pic>
      <p:pic>
        <p:nvPicPr>
          <p:cNvPr id="11" name="Рисунок 10">
            <a:extLst>
              <a:ext uri="{FF2B5EF4-FFF2-40B4-BE49-F238E27FC236}">
                <a16:creationId xmlns:a16="http://schemas.microsoft.com/office/drawing/2014/main" id="{4760ECB2-1401-FCD5-D1A0-978050E13341}"/>
              </a:ext>
            </a:extLst>
          </p:cNvPr>
          <p:cNvPicPr>
            <a:picLocks noChangeAspect="1"/>
          </p:cNvPicPr>
          <p:nvPr/>
        </p:nvPicPr>
        <p:blipFill>
          <a:blip r:embed="rId3"/>
          <a:stretch>
            <a:fillRect/>
          </a:stretch>
        </p:blipFill>
        <p:spPr>
          <a:xfrm>
            <a:off x="1154061" y="2400300"/>
            <a:ext cx="4916287" cy="3671480"/>
          </a:xfrm>
          <a:prstGeom prst="rect">
            <a:avLst/>
          </a:prstGeom>
        </p:spPr>
      </p:pic>
      <p:pic>
        <p:nvPicPr>
          <p:cNvPr id="14" name="Рисунок 13">
            <a:extLst>
              <a:ext uri="{FF2B5EF4-FFF2-40B4-BE49-F238E27FC236}">
                <a16:creationId xmlns:a16="http://schemas.microsoft.com/office/drawing/2014/main" id="{3E05B927-56DD-F1AC-97AF-009DF612FC64}"/>
              </a:ext>
            </a:extLst>
          </p:cNvPr>
          <p:cNvPicPr>
            <a:picLocks noChangeAspect="1"/>
          </p:cNvPicPr>
          <p:nvPr/>
        </p:nvPicPr>
        <p:blipFill>
          <a:blip r:embed="rId4"/>
          <a:stretch>
            <a:fillRect/>
          </a:stretch>
        </p:blipFill>
        <p:spPr>
          <a:xfrm>
            <a:off x="1694892" y="6281330"/>
            <a:ext cx="4066120" cy="3053928"/>
          </a:xfrm>
          <a:prstGeom prst="rect">
            <a:avLst/>
          </a:prstGeom>
        </p:spPr>
      </p:pic>
    </p:spTree>
    <p:extLst>
      <p:ext uri="{BB962C8B-B14F-4D97-AF65-F5344CB8AC3E}">
        <p14:creationId xmlns:p14="http://schemas.microsoft.com/office/powerpoint/2010/main" val="2880741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99238" y="2400300"/>
            <a:ext cx="5194800"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3 + тех. этаж</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a:t>
            </a:r>
            <a:r>
              <a:rPr lang="ru-RU" sz="2000" dirty="0" err="1">
                <a:solidFill>
                  <a:schemeClr val="bg1">
                    <a:lumMod val="75000"/>
                    <a:lumOff val="25000"/>
                  </a:schemeClr>
                </a:solidFill>
                <a:latin typeface="Calibri" panose="020F0502020204030204" pitchFamily="34" charset="0"/>
                <a:cs typeface="Calibri" panose="020F0502020204030204" pitchFamily="34" charset="0"/>
              </a:rPr>
              <a:t>машиномест</a:t>
            </a:r>
            <a:r>
              <a:rPr lang="ru-RU" sz="2000" dirty="0">
                <a:solidFill>
                  <a:schemeClr val="bg1">
                    <a:lumMod val="75000"/>
                    <a:lumOff val="25000"/>
                  </a:schemeClr>
                </a:solidFill>
                <a:latin typeface="Calibri" panose="020F0502020204030204" pitchFamily="34" charset="0"/>
                <a:cs typeface="Calibri" panose="020F0502020204030204" pitchFamily="34" charset="0"/>
              </a:rPr>
              <a:t>:	37</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0,5041 га</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1 783,0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4 722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Строительный объем: 		22 550,0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3</a:t>
            </a:r>
          </a:p>
        </p:txBody>
      </p:sp>
      <p:sp>
        <p:nvSpPr>
          <p:cNvPr id="2" name="Текст 1"/>
          <p:cNvSpPr>
            <a:spLocks noGrp="1"/>
          </p:cNvSpPr>
          <p:nvPr>
            <p:ph type="body" sz="quarter" idx="14"/>
          </p:nvPr>
        </p:nvSpPr>
        <p:spPr/>
        <p:txBody>
          <a:bodyPr/>
          <a:lstStyle/>
          <a:p>
            <a:r>
              <a:rPr lang="ru-RU" dirty="0"/>
              <a:t>ЗАВЕРШЕННЫЕ ОБЪЕКТЫ</a:t>
            </a:r>
          </a:p>
        </p:txBody>
      </p:sp>
      <p:sp>
        <p:nvSpPr>
          <p:cNvPr id="4" name="Текст 3"/>
          <p:cNvSpPr>
            <a:spLocks noGrp="1"/>
          </p:cNvSpPr>
          <p:nvPr>
            <p:ph type="body" sz="quarter" idx="15"/>
          </p:nvPr>
        </p:nvSpPr>
        <p:spPr>
          <a:xfrm>
            <a:off x="937260" y="1503654"/>
            <a:ext cx="11259502" cy="687096"/>
          </a:xfrm>
        </p:spPr>
        <p:txBody>
          <a:bodyPr/>
          <a:lstStyle/>
          <a:p>
            <a:pPr marL="352425" algn="just">
              <a:spcAft>
                <a:spcPts val="1200"/>
              </a:spcAft>
              <a:defRPr/>
            </a:pPr>
            <a:r>
              <a:rPr lang="ru-RU" sz="2000" dirty="0"/>
              <a:t>Административное здание полиции по адресу: г. Москва, ул. Автозаводская, вл. 23, строен. 123</a:t>
            </a:r>
          </a:p>
        </p:txBody>
      </p:sp>
      <p:pic>
        <p:nvPicPr>
          <p:cNvPr id="5" name="Рисунок 4">
            <a:extLst>
              <a:ext uri="{FF2B5EF4-FFF2-40B4-BE49-F238E27FC236}">
                <a16:creationId xmlns:a16="http://schemas.microsoft.com/office/drawing/2014/main" id="{5D637F31-5561-49ED-65D6-3B08BBB3EF34}"/>
              </a:ext>
            </a:extLst>
          </p:cNvPr>
          <p:cNvPicPr>
            <a:picLocks noChangeAspect="1"/>
          </p:cNvPicPr>
          <p:nvPr/>
        </p:nvPicPr>
        <p:blipFill>
          <a:blip r:embed="rId2"/>
          <a:stretch>
            <a:fillRect/>
          </a:stretch>
        </p:blipFill>
        <p:spPr>
          <a:xfrm>
            <a:off x="1143046" y="2400300"/>
            <a:ext cx="4864216" cy="3368651"/>
          </a:xfrm>
          <a:prstGeom prst="rect">
            <a:avLst/>
          </a:prstGeom>
        </p:spPr>
      </p:pic>
      <p:pic>
        <p:nvPicPr>
          <p:cNvPr id="7" name="Рисунок 6">
            <a:extLst>
              <a:ext uri="{FF2B5EF4-FFF2-40B4-BE49-F238E27FC236}">
                <a16:creationId xmlns:a16="http://schemas.microsoft.com/office/drawing/2014/main" id="{C6262B13-8F73-A02E-69D9-6CE1CA2F2C94}"/>
              </a:ext>
            </a:extLst>
          </p:cNvPr>
          <p:cNvPicPr>
            <a:picLocks noChangeAspect="1"/>
          </p:cNvPicPr>
          <p:nvPr/>
        </p:nvPicPr>
        <p:blipFill>
          <a:blip r:embed="rId3"/>
          <a:stretch>
            <a:fillRect/>
          </a:stretch>
        </p:blipFill>
        <p:spPr>
          <a:xfrm>
            <a:off x="1143046" y="5978501"/>
            <a:ext cx="4864216" cy="3335737"/>
          </a:xfrm>
          <a:prstGeom prst="rect">
            <a:avLst/>
          </a:prstGeom>
        </p:spPr>
      </p:pic>
      <p:pic>
        <p:nvPicPr>
          <p:cNvPr id="11" name="Рисунок 10">
            <a:extLst>
              <a:ext uri="{FF2B5EF4-FFF2-40B4-BE49-F238E27FC236}">
                <a16:creationId xmlns:a16="http://schemas.microsoft.com/office/drawing/2014/main" id="{5C1CF47E-8F2A-C5DD-0CAB-ED6EB5735DD9}"/>
              </a:ext>
            </a:extLst>
          </p:cNvPr>
          <p:cNvPicPr>
            <a:picLocks noChangeAspect="1"/>
          </p:cNvPicPr>
          <p:nvPr/>
        </p:nvPicPr>
        <p:blipFill>
          <a:blip r:embed="rId4"/>
          <a:stretch>
            <a:fillRect/>
          </a:stretch>
        </p:blipFill>
        <p:spPr>
          <a:xfrm>
            <a:off x="6400800" y="5945586"/>
            <a:ext cx="6005571" cy="3368652"/>
          </a:xfrm>
          <a:prstGeom prst="rect">
            <a:avLst/>
          </a:prstGeom>
        </p:spPr>
      </p:pic>
    </p:spTree>
    <p:extLst>
      <p:ext uri="{BB962C8B-B14F-4D97-AF65-F5344CB8AC3E}">
        <p14:creationId xmlns:p14="http://schemas.microsoft.com/office/powerpoint/2010/main" val="2385635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СТРОЯЩИЕСЯ ОБЪЕКТЫ</a:t>
            </a:r>
          </a:p>
        </p:txBody>
      </p:sp>
      <p:sp>
        <p:nvSpPr>
          <p:cNvPr id="4" name="Текст 3"/>
          <p:cNvSpPr>
            <a:spLocks noGrp="1"/>
          </p:cNvSpPr>
          <p:nvPr>
            <p:ph type="body" sz="quarter" idx="15"/>
          </p:nvPr>
        </p:nvSpPr>
        <p:spPr>
          <a:xfrm>
            <a:off x="937260" y="1503654"/>
            <a:ext cx="11259502" cy="687096"/>
          </a:xfrm>
        </p:spPr>
        <p:txBody>
          <a:bodyPr anchor="ctr"/>
          <a:lstStyle/>
          <a:p>
            <a:r>
              <a:rPr lang="ru-RU" sz="2000" dirty="0"/>
              <a:t>Школа на 1150 мест, район </a:t>
            </a:r>
            <a:r>
              <a:rPr lang="ru-RU" sz="2000" dirty="0" err="1"/>
              <a:t>Некрасовка</a:t>
            </a:r>
            <a:r>
              <a:rPr lang="ru-RU" sz="2000" dirty="0"/>
              <a:t>, кв.17</a:t>
            </a:r>
          </a:p>
        </p:txBody>
      </p:sp>
      <p:pic>
        <p:nvPicPr>
          <p:cNvPr id="3" name="Рисунок 2">
            <a:extLst>
              <a:ext uri="{FF2B5EF4-FFF2-40B4-BE49-F238E27FC236}">
                <a16:creationId xmlns:a16="http://schemas.microsoft.com/office/drawing/2014/main" id="{09BC70D7-B6CE-4DF6-8FE9-D39D79DE623C}"/>
              </a:ext>
            </a:extLst>
          </p:cNvPr>
          <p:cNvPicPr>
            <a:picLocks noChangeAspect="1"/>
          </p:cNvPicPr>
          <p:nvPr/>
        </p:nvPicPr>
        <p:blipFill>
          <a:blip r:embed="rId2"/>
          <a:stretch>
            <a:fillRect/>
          </a:stretch>
        </p:blipFill>
        <p:spPr>
          <a:xfrm>
            <a:off x="6769379" y="6228080"/>
            <a:ext cx="5619092" cy="3163161"/>
          </a:xfrm>
          <a:prstGeom prst="rect">
            <a:avLst/>
          </a:prstGeom>
        </p:spPr>
      </p:pic>
      <p:sp>
        <p:nvSpPr>
          <p:cNvPr id="8" name="Прямоугольник 7">
            <a:extLst>
              <a:ext uri="{FF2B5EF4-FFF2-40B4-BE49-F238E27FC236}">
                <a16:creationId xmlns:a16="http://schemas.microsoft.com/office/drawing/2014/main" id="{E72BB11D-D967-4E46-9D2E-C856F32926F0}"/>
              </a:ext>
            </a:extLst>
          </p:cNvPr>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id="{CF023DB8-C974-437D-8B94-D7D07BE78407}"/>
              </a:ext>
            </a:extLst>
          </p:cNvPr>
          <p:cNvSpPr txBox="1"/>
          <p:nvPr/>
        </p:nvSpPr>
        <p:spPr>
          <a:xfrm>
            <a:off x="6599238" y="2400300"/>
            <a:ext cx="4913750" cy="2990562"/>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3</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24 876,0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застройки: 		6 267,7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Общая площадь здания:	15 330,9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endParaRPr lang="ru-RU" sz="2000" dirty="0">
              <a:solidFill>
                <a:schemeClr val="bg1">
                  <a:lumMod val="75000"/>
                  <a:lumOff val="25000"/>
                </a:schemeClr>
              </a:solidFill>
              <a:latin typeface="Calibri" panose="020F0502020204030204" pitchFamily="34" charset="0"/>
              <a:cs typeface="Calibri" panose="020F0502020204030204" pitchFamily="34" charset="0"/>
            </a:endParaRP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классов: 		49</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учеников:             1150</a:t>
            </a:r>
          </a:p>
          <a:p>
            <a:pPr>
              <a:spcBef>
                <a:spcPts val="600"/>
              </a:spcBef>
            </a:pP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  </a:t>
            </a:r>
          </a:p>
        </p:txBody>
      </p:sp>
      <p:pic>
        <p:nvPicPr>
          <p:cNvPr id="10" name="Рисунок 9">
            <a:extLst>
              <a:ext uri="{FF2B5EF4-FFF2-40B4-BE49-F238E27FC236}">
                <a16:creationId xmlns:a16="http://schemas.microsoft.com/office/drawing/2014/main" id="{859E2554-E440-44D0-A894-A5ECDEDC4874}"/>
              </a:ext>
            </a:extLst>
          </p:cNvPr>
          <p:cNvPicPr>
            <a:picLocks noChangeAspect="1"/>
          </p:cNvPicPr>
          <p:nvPr/>
        </p:nvPicPr>
        <p:blipFill>
          <a:blip r:embed="rId3"/>
          <a:stretch>
            <a:fillRect/>
          </a:stretch>
        </p:blipFill>
        <p:spPr>
          <a:xfrm>
            <a:off x="937261" y="2305844"/>
            <a:ext cx="5463540" cy="3604419"/>
          </a:xfrm>
          <a:prstGeom prst="rect">
            <a:avLst/>
          </a:prstGeom>
        </p:spPr>
      </p:pic>
      <p:pic>
        <p:nvPicPr>
          <p:cNvPr id="12" name="Рисунок 11">
            <a:extLst>
              <a:ext uri="{FF2B5EF4-FFF2-40B4-BE49-F238E27FC236}">
                <a16:creationId xmlns:a16="http://schemas.microsoft.com/office/drawing/2014/main" id="{6CC987AA-FCF6-450F-A003-977F28838430}"/>
              </a:ext>
            </a:extLst>
          </p:cNvPr>
          <p:cNvPicPr>
            <a:picLocks noChangeAspect="1"/>
          </p:cNvPicPr>
          <p:nvPr/>
        </p:nvPicPr>
        <p:blipFill>
          <a:blip r:embed="rId2"/>
          <a:stretch>
            <a:fillRect/>
          </a:stretch>
        </p:blipFill>
        <p:spPr>
          <a:xfrm>
            <a:off x="6769378" y="6238003"/>
            <a:ext cx="5619092" cy="3163161"/>
          </a:xfrm>
          <a:prstGeom prst="rect">
            <a:avLst/>
          </a:prstGeom>
        </p:spPr>
      </p:pic>
      <p:pic>
        <p:nvPicPr>
          <p:cNvPr id="14" name="Рисунок 13">
            <a:extLst>
              <a:ext uri="{FF2B5EF4-FFF2-40B4-BE49-F238E27FC236}">
                <a16:creationId xmlns:a16="http://schemas.microsoft.com/office/drawing/2014/main" id="{95583126-8898-4C0F-87F1-446D3B1741ED}"/>
              </a:ext>
            </a:extLst>
          </p:cNvPr>
          <p:cNvPicPr>
            <a:picLocks noChangeAspect="1"/>
          </p:cNvPicPr>
          <p:nvPr/>
        </p:nvPicPr>
        <p:blipFill>
          <a:blip r:embed="rId4"/>
          <a:stretch>
            <a:fillRect/>
          </a:stretch>
        </p:blipFill>
        <p:spPr>
          <a:xfrm>
            <a:off x="1249680" y="6238003"/>
            <a:ext cx="4799768" cy="3201445"/>
          </a:xfrm>
          <a:prstGeom prst="rect">
            <a:avLst/>
          </a:prstGeom>
        </p:spPr>
      </p:pic>
    </p:spTree>
    <p:extLst>
      <p:ext uri="{BB962C8B-B14F-4D97-AF65-F5344CB8AC3E}">
        <p14:creationId xmlns:p14="http://schemas.microsoft.com/office/powerpoint/2010/main" val="2968650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СТРОЯЩИЕСЯ ОБЪЕКТЫ</a:t>
            </a:r>
          </a:p>
        </p:txBody>
      </p:sp>
      <p:sp>
        <p:nvSpPr>
          <p:cNvPr id="4" name="Текст 3"/>
          <p:cNvSpPr>
            <a:spLocks noGrp="1"/>
          </p:cNvSpPr>
          <p:nvPr>
            <p:ph type="body" sz="quarter" idx="15"/>
          </p:nvPr>
        </p:nvSpPr>
        <p:spPr>
          <a:xfrm>
            <a:off x="937260" y="1503654"/>
            <a:ext cx="11259502" cy="687096"/>
          </a:xfrm>
        </p:spPr>
        <p:txBody>
          <a:bodyPr/>
          <a:lstStyle/>
          <a:p>
            <a:r>
              <a:rPr lang="ru-RU" sz="1600" dirty="0"/>
              <a:t>Административное здание полиции по адресу: г. Москва, ул. Большая Полянка, вл. 33/41, район Якиманка, Центральный административный округ</a:t>
            </a:r>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260" y="6144260"/>
            <a:ext cx="4805343" cy="3291840"/>
          </a:xfrm>
          <a:prstGeom prst="rect">
            <a:avLst/>
          </a:prstGeom>
        </p:spPr>
      </p:pic>
      <p:pic>
        <p:nvPicPr>
          <p:cNvPr id="16" name="Рисунок 15">
            <a:extLst>
              <a:ext uri="{FF2B5EF4-FFF2-40B4-BE49-F238E27FC236}">
                <a16:creationId xmlns:a16="http://schemas.microsoft.com/office/drawing/2014/main" id="{6C1D4A46-2C1B-4327-9D1B-E49DCF6FBA71}"/>
              </a:ext>
            </a:extLst>
          </p:cNvPr>
          <p:cNvPicPr>
            <a:picLocks noChangeAspect="1"/>
          </p:cNvPicPr>
          <p:nvPr/>
        </p:nvPicPr>
        <p:blipFill>
          <a:blip r:embed="rId3"/>
          <a:stretch>
            <a:fillRect/>
          </a:stretch>
        </p:blipFill>
        <p:spPr>
          <a:xfrm>
            <a:off x="937260" y="2400299"/>
            <a:ext cx="4494108" cy="3370581"/>
          </a:xfrm>
          <a:prstGeom prst="rect">
            <a:avLst/>
          </a:prstGeom>
        </p:spPr>
      </p:pic>
      <p:sp>
        <p:nvSpPr>
          <p:cNvPr id="19" name="Прямоугольник 18">
            <a:extLst>
              <a:ext uri="{FF2B5EF4-FFF2-40B4-BE49-F238E27FC236}">
                <a16:creationId xmlns:a16="http://schemas.microsoft.com/office/drawing/2014/main" id="{C6463942-FB8A-4717-A10E-4E84AC30A914}"/>
              </a:ext>
            </a:extLst>
          </p:cNvPr>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extBox 19">
            <a:extLst>
              <a:ext uri="{FF2B5EF4-FFF2-40B4-BE49-F238E27FC236}">
                <a16:creationId xmlns:a16="http://schemas.microsoft.com/office/drawing/2014/main" id="{170CC0D6-5792-4BFB-83EE-F3E65654F78B}"/>
              </a:ext>
            </a:extLst>
          </p:cNvPr>
          <p:cNvSpPr txBox="1"/>
          <p:nvPr/>
        </p:nvSpPr>
        <p:spPr>
          <a:xfrm>
            <a:off x="6599238" y="2400300"/>
            <a:ext cx="4913750" cy="4214039"/>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5</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1,01 Га</a:t>
            </a:r>
          </a:p>
          <a:p>
            <a:endParaRPr lang="ru-RU" dirty="0">
              <a:solidFill>
                <a:schemeClr val="bg1"/>
              </a:solidFill>
            </a:endParaRPr>
          </a:p>
          <a:p>
            <a:r>
              <a:rPr lang="ru-RU" sz="2000" dirty="0">
                <a:solidFill>
                  <a:schemeClr val="bg1"/>
                </a:solidFill>
                <a:latin typeface="Calibri" panose="020F0502020204030204" pitchFamily="34" charset="0"/>
                <a:cs typeface="Calibri" panose="020F0502020204030204" pitchFamily="34" charset="0"/>
              </a:rPr>
              <a:t>   С середины 2021г. проводился комплекс инженерных исследований культурного, в том числе археологического наследия.</a:t>
            </a:r>
          </a:p>
          <a:p>
            <a:r>
              <a:rPr lang="ru-RU" sz="2000" dirty="0">
                <a:solidFill>
                  <a:schemeClr val="bg1"/>
                </a:solidFill>
                <a:latin typeface="Calibri" panose="020F0502020204030204" pitchFamily="34" charset="0"/>
                <a:cs typeface="Calibri" panose="020F0502020204030204" pitchFamily="34" charset="0"/>
              </a:rPr>
              <a:t>   В настоящий момент, заканчиваются  работы по возведению конструкций здания. Проводятся работы по внутренней отделке помещений.</a:t>
            </a:r>
          </a:p>
          <a:p>
            <a:pPr>
              <a:spcBef>
                <a:spcPts val="600"/>
              </a:spcBef>
            </a:pPr>
            <a:endParaRPr lang="ru-RU" sz="2000" baseline="30000" dirty="0">
              <a:solidFill>
                <a:schemeClr val="bg1"/>
              </a:solidFill>
              <a:latin typeface="Calibri" panose="020F0502020204030204" pitchFamily="34" charset="0"/>
              <a:cs typeface="Calibri" panose="020F0502020204030204" pitchFamily="34" charset="0"/>
            </a:endParaRPr>
          </a:p>
          <a:p>
            <a:pPr>
              <a:spcBef>
                <a:spcPts val="600"/>
              </a:spcBef>
            </a:pPr>
            <a:endParaRPr lang="ru-RU" sz="2000" baseline="30000" dirty="0">
              <a:solidFill>
                <a:schemeClr val="bg1">
                  <a:lumMod val="75000"/>
                  <a:lumOff val="25000"/>
                </a:schemeClr>
              </a:solidFill>
              <a:latin typeface="Calibri" panose="020F0502020204030204" pitchFamily="34" charset="0"/>
              <a:cs typeface="Calibri" panose="020F0502020204030204" pitchFamily="34" charset="0"/>
            </a:endParaRPr>
          </a:p>
        </p:txBody>
      </p:sp>
      <p:pic>
        <p:nvPicPr>
          <p:cNvPr id="7" name="Рисунок 6">
            <a:extLst>
              <a:ext uri="{FF2B5EF4-FFF2-40B4-BE49-F238E27FC236}">
                <a16:creationId xmlns:a16="http://schemas.microsoft.com/office/drawing/2014/main" id="{AE46C376-0DEF-88A1-E0F9-D13075FDBAA1}"/>
              </a:ext>
            </a:extLst>
          </p:cNvPr>
          <p:cNvPicPr>
            <a:picLocks noChangeAspect="1"/>
          </p:cNvPicPr>
          <p:nvPr/>
        </p:nvPicPr>
        <p:blipFill>
          <a:blip r:embed="rId4"/>
          <a:stretch>
            <a:fillRect/>
          </a:stretch>
        </p:blipFill>
        <p:spPr>
          <a:xfrm>
            <a:off x="6546709" y="6144260"/>
            <a:ext cx="5650054" cy="3169193"/>
          </a:xfrm>
          <a:prstGeom prst="rect">
            <a:avLst/>
          </a:prstGeom>
        </p:spPr>
      </p:pic>
    </p:spTree>
    <p:extLst>
      <p:ext uri="{BB962C8B-B14F-4D97-AF65-F5344CB8AC3E}">
        <p14:creationId xmlns:p14="http://schemas.microsoft.com/office/powerpoint/2010/main" val="123667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НАШИ ПРОЕКТЫ</a:t>
            </a:r>
          </a:p>
        </p:txBody>
      </p:sp>
      <p:sp>
        <p:nvSpPr>
          <p:cNvPr id="4" name="Текст 3"/>
          <p:cNvSpPr>
            <a:spLocks noGrp="1"/>
          </p:cNvSpPr>
          <p:nvPr>
            <p:ph type="body" sz="quarter" idx="15"/>
          </p:nvPr>
        </p:nvSpPr>
        <p:spPr>
          <a:xfrm>
            <a:off x="937260" y="1503654"/>
            <a:ext cx="11259502" cy="687096"/>
          </a:xfrm>
        </p:spPr>
        <p:txBody>
          <a:bodyPr/>
          <a:lstStyle/>
          <a:p>
            <a:pPr marL="352425" lvl="0">
              <a:spcAft>
                <a:spcPts val="1200"/>
              </a:spcAft>
            </a:pPr>
            <a:r>
              <a:rPr lang="ru-RU" sz="2000" dirty="0"/>
              <a:t>Административное здание полиции по адресу: </a:t>
            </a:r>
            <a:r>
              <a:rPr lang="ru-RU" sz="2000" dirty="0" err="1"/>
              <a:t>мкр</a:t>
            </a:r>
            <a:r>
              <a:rPr lang="ru-RU" sz="2000" dirty="0"/>
              <a:t>. Щербинка, общественная зона вдоль Варшавского шоссе (участок 2)</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616" y="2308319"/>
            <a:ext cx="5261353" cy="3402767"/>
          </a:xfrm>
          <a:prstGeom prst="rect">
            <a:avLst/>
          </a:prstGeom>
        </p:spPr>
      </p:pic>
      <p:sp>
        <p:nvSpPr>
          <p:cNvPr id="13" name="Прямоугольник 12">
            <a:extLst>
              <a:ext uri="{FF2B5EF4-FFF2-40B4-BE49-F238E27FC236}">
                <a16:creationId xmlns:a16="http://schemas.microsoft.com/office/drawing/2014/main" id="{D254A035-7CDA-4DC4-86AE-0DFC12F2863D}"/>
              </a:ext>
            </a:extLst>
          </p:cNvPr>
          <p:cNvSpPr/>
          <p:nvPr/>
        </p:nvSpPr>
        <p:spPr>
          <a:xfrm>
            <a:off x="6599238" y="2400300"/>
            <a:ext cx="5194799" cy="394913"/>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753C0B8C-6C0B-453A-967A-FDF92C9204F9}"/>
              </a:ext>
            </a:extLst>
          </p:cNvPr>
          <p:cNvSpPr txBox="1"/>
          <p:nvPr/>
        </p:nvSpPr>
        <p:spPr>
          <a:xfrm>
            <a:off x="6599238" y="2400300"/>
            <a:ext cx="4886960" cy="2708434"/>
          </a:xfrm>
          <a:prstGeom prst="rect">
            <a:avLst/>
          </a:prstGeom>
          <a:noFill/>
        </p:spPr>
        <p:txBody>
          <a:bodyPr wrap="square" rtlCol="0">
            <a:spAutoFit/>
          </a:bodyPr>
          <a:lstStyle/>
          <a:p>
            <a:r>
              <a:rPr lang="ru-RU" sz="2000" b="1" dirty="0">
                <a:latin typeface="Calibri" panose="020F0502020204030204" pitchFamily="34" charset="0"/>
                <a:cs typeface="Calibri" panose="020F0502020204030204" pitchFamily="34" charset="0"/>
              </a:rPr>
              <a:t>Технико-экономические показатели</a:t>
            </a:r>
            <a:r>
              <a:rPr lang="ru-RU" sz="2000" dirty="0">
                <a:latin typeface="Calibri" panose="020F0502020204030204" pitchFamily="34" charset="0"/>
                <a:cs typeface="Calibri" panose="020F0502020204030204" pitchFamily="34" charset="0"/>
              </a:rPr>
              <a:t>:</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этажей:  		4</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Количество машиномест:	20</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Площадь участка:			5 500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p>
          <a:p>
            <a:pPr>
              <a:spcBef>
                <a:spcPts val="600"/>
              </a:spcBef>
            </a:pP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   </a:t>
            </a:r>
            <a:r>
              <a:rPr lang="ru-RU" sz="2000" dirty="0">
                <a:solidFill>
                  <a:schemeClr val="bg1">
                    <a:lumMod val="75000"/>
                    <a:lumOff val="25000"/>
                  </a:schemeClr>
                </a:solidFill>
                <a:latin typeface="Calibri" panose="020F0502020204030204" pitchFamily="34" charset="0"/>
                <a:cs typeface="Calibri" panose="020F0502020204030204" pitchFamily="34" charset="0"/>
              </a:rPr>
              <a:t>Площадь застройки: 		1 766 м</a:t>
            </a:r>
            <a:r>
              <a:rPr lang="ru-RU" sz="2000" baseline="30000" dirty="0">
                <a:solidFill>
                  <a:schemeClr val="bg1">
                    <a:lumMod val="75000"/>
                    <a:lumOff val="25000"/>
                  </a:schemeClr>
                </a:solidFill>
                <a:latin typeface="Calibri" panose="020F0502020204030204" pitchFamily="34" charset="0"/>
                <a:cs typeface="Calibri" panose="020F0502020204030204" pitchFamily="34" charset="0"/>
              </a:rPr>
              <a:t>2</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a:t>
            </a:r>
          </a:p>
          <a:p>
            <a:pPr>
              <a:spcBef>
                <a:spcPts val="600"/>
              </a:spcBef>
            </a:pPr>
            <a:r>
              <a:rPr lang="ru-RU" sz="2000" dirty="0">
                <a:solidFill>
                  <a:schemeClr val="bg1">
                    <a:lumMod val="75000"/>
                    <a:lumOff val="25000"/>
                  </a:schemeClr>
                </a:solidFill>
                <a:latin typeface="Calibri" panose="020F0502020204030204" pitchFamily="34" charset="0"/>
                <a:cs typeface="Calibri" panose="020F0502020204030204" pitchFamily="34" charset="0"/>
              </a:rPr>
              <a:t>   </a:t>
            </a:r>
            <a:endParaRPr lang="ru-RU" sz="2000" baseline="30000" dirty="0">
              <a:solidFill>
                <a:schemeClr val="bg1">
                  <a:lumMod val="75000"/>
                  <a:lumOff val="25000"/>
                </a:schemeClr>
              </a:solidFill>
              <a:latin typeface="Calibri" panose="020F0502020204030204" pitchFamily="34" charset="0"/>
              <a:cs typeface="Calibri" panose="020F0502020204030204" pitchFamily="34" charset="0"/>
            </a:endParaRPr>
          </a:p>
        </p:txBody>
      </p:sp>
      <p:pic>
        <p:nvPicPr>
          <p:cNvPr id="6" name="Рисунок 5">
            <a:extLst>
              <a:ext uri="{FF2B5EF4-FFF2-40B4-BE49-F238E27FC236}">
                <a16:creationId xmlns:a16="http://schemas.microsoft.com/office/drawing/2014/main" id="{2C3893AE-FEEE-7BAD-31DB-57FFA1749E03}"/>
              </a:ext>
            </a:extLst>
          </p:cNvPr>
          <p:cNvPicPr>
            <a:picLocks noChangeAspect="1"/>
          </p:cNvPicPr>
          <p:nvPr/>
        </p:nvPicPr>
        <p:blipFill>
          <a:blip r:embed="rId3"/>
          <a:stretch>
            <a:fillRect/>
          </a:stretch>
        </p:blipFill>
        <p:spPr>
          <a:xfrm>
            <a:off x="1235175" y="5986034"/>
            <a:ext cx="4760511" cy="3465265"/>
          </a:xfrm>
          <a:prstGeom prst="rect">
            <a:avLst/>
          </a:prstGeom>
        </p:spPr>
      </p:pic>
      <p:pic>
        <p:nvPicPr>
          <p:cNvPr id="10" name="Рисунок 9">
            <a:extLst>
              <a:ext uri="{FF2B5EF4-FFF2-40B4-BE49-F238E27FC236}">
                <a16:creationId xmlns:a16="http://schemas.microsoft.com/office/drawing/2014/main" id="{11AD7037-4BC4-6F62-C0D0-4F7A8499BFE5}"/>
              </a:ext>
            </a:extLst>
          </p:cNvPr>
          <p:cNvPicPr>
            <a:picLocks noChangeAspect="1"/>
          </p:cNvPicPr>
          <p:nvPr/>
        </p:nvPicPr>
        <p:blipFill>
          <a:blip r:embed="rId4"/>
          <a:stretch>
            <a:fillRect/>
          </a:stretch>
        </p:blipFill>
        <p:spPr>
          <a:xfrm>
            <a:off x="6690167" y="5846111"/>
            <a:ext cx="5393237" cy="3582113"/>
          </a:xfrm>
          <a:prstGeom prst="rect">
            <a:avLst/>
          </a:prstGeom>
        </p:spPr>
      </p:pic>
    </p:spTree>
    <p:extLst>
      <p:ext uri="{BB962C8B-B14F-4D97-AF65-F5344CB8AC3E}">
        <p14:creationId xmlns:p14="http://schemas.microsoft.com/office/powerpoint/2010/main" val="3084755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ПРЕССЕ</a:t>
            </a:r>
          </a:p>
        </p:txBody>
      </p:sp>
      <p:graphicFrame>
        <p:nvGraphicFramePr>
          <p:cNvPr id="17" name="Объект 16"/>
          <p:cNvGraphicFramePr>
            <a:graphicFrameLocks noChangeAspect="1"/>
          </p:cNvGraphicFramePr>
          <p:nvPr>
            <p:extLst>
              <p:ext uri="{D42A27DB-BD31-4B8C-83A1-F6EECF244321}">
                <p14:modId xmlns:p14="http://schemas.microsoft.com/office/powerpoint/2010/main" val="3835495075"/>
              </p:ext>
            </p:extLst>
          </p:nvPr>
        </p:nvGraphicFramePr>
        <p:xfrm>
          <a:off x="6554916" y="1942848"/>
          <a:ext cx="5252074" cy="7261489"/>
        </p:xfrm>
        <a:graphic>
          <a:graphicData uri="http://schemas.openxmlformats.org/presentationml/2006/ole">
            <mc:AlternateContent xmlns:mc="http://schemas.openxmlformats.org/markup-compatibility/2006">
              <mc:Choice xmlns:v="urn:schemas-microsoft-com:vml" Requires="v">
                <p:oleObj name="Acrobat Document" r:id="rId2" imgW="5800552" imgH="8019948" progId="AcroExch.Document.DC">
                  <p:embed/>
                </p:oleObj>
              </mc:Choice>
              <mc:Fallback>
                <p:oleObj name="Acrobat Document" r:id="rId2" imgW="5800552" imgH="8019948" progId="AcroExch.Document.DC">
                  <p:embed/>
                  <p:pic>
                    <p:nvPicPr>
                      <p:cNvPr id="17" name="Объект 16"/>
                      <p:cNvPicPr/>
                      <p:nvPr/>
                    </p:nvPicPr>
                    <p:blipFill>
                      <a:blip r:embed="rId3"/>
                      <a:stretch>
                        <a:fillRect/>
                      </a:stretch>
                    </p:blipFill>
                    <p:spPr>
                      <a:xfrm>
                        <a:off x="6554916" y="1942848"/>
                        <a:ext cx="5252074" cy="7261489"/>
                      </a:xfrm>
                      <a:prstGeom prst="rect">
                        <a:avLst/>
                      </a:prstGeom>
                    </p:spPr>
                  </p:pic>
                </p:oleObj>
              </mc:Fallback>
            </mc:AlternateContent>
          </a:graphicData>
        </a:graphic>
      </p:graphicFrame>
      <p:pic>
        <p:nvPicPr>
          <p:cNvPr id="19" name="Рисунок 18"/>
          <p:cNvPicPr>
            <a:picLocks noChangeAspect="1"/>
          </p:cNvPicPr>
          <p:nvPr/>
        </p:nvPicPr>
        <p:blipFill>
          <a:blip r:embed="rId4"/>
          <a:stretch>
            <a:fillRect/>
          </a:stretch>
        </p:blipFill>
        <p:spPr>
          <a:xfrm>
            <a:off x="1096138" y="1946910"/>
            <a:ext cx="5458777" cy="7257427"/>
          </a:xfrm>
          <a:prstGeom prst="rect">
            <a:avLst/>
          </a:prstGeom>
        </p:spPr>
      </p:pic>
      <p:sp>
        <p:nvSpPr>
          <p:cNvPr id="2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О ЛИЦЕЕ В ОФИЦИАЛЬНОМ ИЗДАНИИ МЭРА И ПРАВИТЕЛЬСТВА МОСКВЫ «МОСКОВСКИЕ ТОРГИ» №11 2015 </a:t>
            </a:r>
          </a:p>
        </p:txBody>
      </p:sp>
    </p:spTree>
    <p:extLst>
      <p:ext uri="{BB962C8B-B14F-4D97-AF65-F5344CB8AC3E}">
        <p14:creationId xmlns:p14="http://schemas.microsoft.com/office/powerpoint/2010/main" val="22816009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Объект 7"/>
          <p:cNvGraphicFramePr>
            <a:graphicFrameLocks noChangeAspect="1"/>
          </p:cNvGraphicFramePr>
          <p:nvPr>
            <p:extLst>
              <p:ext uri="{D42A27DB-BD31-4B8C-83A1-F6EECF244321}">
                <p14:modId xmlns:p14="http://schemas.microsoft.com/office/powerpoint/2010/main" val="3914283591"/>
              </p:ext>
            </p:extLst>
          </p:nvPr>
        </p:nvGraphicFramePr>
        <p:xfrm>
          <a:off x="6567516" y="1946910"/>
          <a:ext cx="5486622" cy="7227570"/>
        </p:xfrm>
        <a:graphic>
          <a:graphicData uri="http://schemas.openxmlformats.org/presentationml/2006/ole">
            <mc:AlternateContent xmlns:mc="http://schemas.openxmlformats.org/markup-compatibility/2006">
              <mc:Choice xmlns:v="urn:schemas-microsoft-com:vml" Requires="v">
                <p:oleObj name="Acrobat Document" r:id="rId2" imgW="5943524" imgH="7829526" progId="AcroExch.Document.DC">
                  <p:embed/>
                </p:oleObj>
              </mc:Choice>
              <mc:Fallback>
                <p:oleObj name="Acrobat Document" r:id="rId2" imgW="5943524" imgH="7829526" progId="AcroExch.Document.DC">
                  <p:embed/>
                  <p:pic>
                    <p:nvPicPr>
                      <p:cNvPr id="8" name="Объект 7"/>
                      <p:cNvPicPr/>
                      <p:nvPr/>
                    </p:nvPicPr>
                    <p:blipFill>
                      <a:blip r:embed="rId3"/>
                      <a:stretch>
                        <a:fillRect/>
                      </a:stretch>
                    </p:blipFill>
                    <p:spPr>
                      <a:xfrm>
                        <a:off x="6567516" y="1946910"/>
                        <a:ext cx="5486622" cy="7227570"/>
                      </a:xfrm>
                      <a:prstGeom prst="rect">
                        <a:avLst/>
                      </a:prstGeom>
                    </p:spPr>
                  </p:pic>
                </p:oleObj>
              </mc:Fallback>
            </mc:AlternateContent>
          </a:graphicData>
        </a:graphic>
      </p:graphicFrame>
      <p:graphicFrame>
        <p:nvGraphicFramePr>
          <p:cNvPr id="7" name="Объект 6"/>
          <p:cNvGraphicFramePr>
            <a:graphicFrameLocks noChangeAspect="1"/>
          </p:cNvGraphicFramePr>
          <p:nvPr>
            <p:extLst>
              <p:ext uri="{D42A27DB-BD31-4B8C-83A1-F6EECF244321}">
                <p14:modId xmlns:p14="http://schemas.microsoft.com/office/powerpoint/2010/main" val="3670064069"/>
              </p:ext>
            </p:extLst>
          </p:nvPr>
        </p:nvGraphicFramePr>
        <p:xfrm>
          <a:off x="1080894" y="1946910"/>
          <a:ext cx="5486622" cy="7227570"/>
        </p:xfrm>
        <a:graphic>
          <a:graphicData uri="http://schemas.openxmlformats.org/presentationml/2006/ole">
            <mc:AlternateContent xmlns:mc="http://schemas.openxmlformats.org/markup-compatibility/2006">
              <mc:Choice xmlns:v="urn:schemas-microsoft-com:vml" Requires="v">
                <p:oleObj name="Acrobat Document" r:id="rId4" imgW="5943524" imgH="7829526" progId="AcroExch.Document.DC">
                  <p:embed/>
                </p:oleObj>
              </mc:Choice>
              <mc:Fallback>
                <p:oleObj name="Acrobat Document" r:id="rId4" imgW="5943524" imgH="7829526" progId="AcroExch.Document.DC">
                  <p:embed/>
                  <p:pic>
                    <p:nvPicPr>
                      <p:cNvPr id="7" name="Объект 6"/>
                      <p:cNvPicPr/>
                      <p:nvPr/>
                    </p:nvPicPr>
                    <p:blipFill>
                      <a:blip r:embed="rId5"/>
                      <a:stretch>
                        <a:fillRect/>
                      </a:stretch>
                    </p:blipFill>
                    <p:spPr>
                      <a:xfrm>
                        <a:off x="1080894" y="1946910"/>
                        <a:ext cx="5486622" cy="7227570"/>
                      </a:xfrm>
                      <a:prstGeom prst="rect">
                        <a:avLst/>
                      </a:prstGeom>
                    </p:spPr>
                  </p:pic>
                </p:oleObj>
              </mc:Fallback>
            </mc:AlternateContent>
          </a:graphicData>
        </a:graphic>
      </p:graphicFrame>
      <p:sp>
        <p:nvSpPr>
          <p:cNvPr id="2" name="Текст 1"/>
          <p:cNvSpPr>
            <a:spLocks noGrp="1"/>
          </p:cNvSpPr>
          <p:nvPr>
            <p:ph type="body" sz="quarter" idx="14"/>
          </p:nvPr>
        </p:nvSpPr>
        <p:spPr/>
        <p:txBody>
          <a:bodyPr/>
          <a:lstStyle/>
          <a:p>
            <a:r>
              <a:rPr lang="ru-RU" dirty="0"/>
              <a:t>О НАС В ПРЕССЕ</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О ЛИЦЕЕ В ОФИЦИАЛЬНОМ ИЗДАНИИ МЭРА И ПРАВИТЕЛЬСТВА МОСКВЫ «МОСКОВСКИЕ ТОРГИ» №12 2015 </a:t>
            </a:r>
          </a:p>
        </p:txBody>
      </p:sp>
      <p:graphicFrame>
        <p:nvGraphicFramePr>
          <p:cNvPr id="4" name="Объект 3"/>
          <p:cNvGraphicFramePr>
            <a:graphicFrameLocks noChangeAspect="1"/>
          </p:cNvGraphicFramePr>
          <p:nvPr>
            <p:extLst>
              <p:ext uri="{D42A27DB-BD31-4B8C-83A1-F6EECF244321}">
                <p14:modId xmlns:p14="http://schemas.microsoft.com/office/powerpoint/2010/main" val="2703233036"/>
              </p:ext>
            </p:extLst>
          </p:nvPr>
        </p:nvGraphicFramePr>
        <p:xfrm>
          <a:off x="913069" y="7770195"/>
          <a:ext cx="1173954" cy="1546459"/>
        </p:xfrm>
        <a:graphic>
          <a:graphicData uri="http://schemas.openxmlformats.org/presentationml/2006/ole">
            <mc:AlternateContent xmlns:mc="http://schemas.openxmlformats.org/markup-compatibility/2006">
              <mc:Choice xmlns:v="urn:schemas-microsoft-com:vml" Requires="v">
                <p:oleObj name="Acrobat Document" r:id="rId6" imgW="5943524" imgH="7829526" progId="AcroExch.Document.DC">
                  <p:embed/>
                </p:oleObj>
              </mc:Choice>
              <mc:Fallback>
                <p:oleObj name="Acrobat Document" r:id="rId6" imgW="5943524" imgH="7829526" progId="AcroExch.Document.DC">
                  <p:embed/>
                  <p:pic>
                    <p:nvPicPr>
                      <p:cNvPr id="4" name="Объект 3"/>
                      <p:cNvPicPr/>
                      <p:nvPr/>
                    </p:nvPicPr>
                    <p:blipFill>
                      <a:blip r:embed="rId7"/>
                      <a:stretch>
                        <a:fillRect/>
                      </a:stretch>
                    </p:blipFill>
                    <p:spPr>
                      <a:xfrm>
                        <a:off x="913069" y="7770195"/>
                        <a:ext cx="1173954" cy="1546459"/>
                      </a:xfrm>
                      <a:prstGeom prst="rect">
                        <a:avLst/>
                      </a:prstGeom>
                    </p:spPr>
                  </p:pic>
                </p:oleObj>
              </mc:Fallback>
            </mc:AlternateContent>
          </a:graphicData>
        </a:graphic>
      </p:graphicFrame>
    </p:spTree>
    <p:extLst>
      <p:ext uri="{BB962C8B-B14F-4D97-AF65-F5344CB8AC3E}">
        <p14:creationId xmlns:p14="http://schemas.microsoft.com/office/powerpoint/2010/main" val="2686694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54915" y="1946911"/>
            <a:ext cx="5477143" cy="7227570"/>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0896" y="1946911"/>
            <a:ext cx="5477142" cy="7227569"/>
          </a:xfrm>
          <a:prstGeom prst="rect">
            <a:avLst/>
          </a:prstGeom>
        </p:spPr>
      </p:pic>
      <p:sp>
        <p:nvSpPr>
          <p:cNvPr id="2" name="Текст 1"/>
          <p:cNvSpPr>
            <a:spLocks noGrp="1"/>
          </p:cNvSpPr>
          <p:nvPr>
            <p:ph type="body" sz="quarter" idx="14"/>
          </p:nvPr>
        </p:nvSpPr>
        <p:spPr/>
        <p:txBody>
          <a:bodyPr/>
          <a:lstStyle/>
          <a:p>
            <a:r>
              <a:rPr lang="ru-RU" dirty="0"/>
              <a:t>О НАС В ПРЕССЕ</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О ЛИЦЕЕ В ОФИЦИАЛЬНОМ ИЗДАНИИ МЭРА И ПРАВИТЕЛЬСТВА МОСКВЫ «МОСКОВСКИЕ ТОРГИ» №8 2017 </a:t>
            </a:r>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3070" y="7767518"/>
            <a:ext cx="1173954" cy="1549135"/>
          </a:xfrm>
          <a:prstGeom prst="rect">
            <a:avLst/>
          </a:prstGeom>
        </p:spPr>
      </p:pic>
    </p:spTree>
    <p:extLst>
      <p:ext uri="{BB962C8B-B14F-4D97-AF65-F5344CB8AC3E}">
        <p14:creationId xmlns:p14="http://schemas.microsoft.com/office/powerpoint/2010/main" val="1151120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ПРЕССЕ</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В ОФИЦИАЛЬНОМ ИЗДАНИИ РОССИЙСКОГО СОЮЗА СТРОИТЕЛЕЙ «СТРОИТЕЛЬНАЯ ОРБИТА» №11-12-211-2020 </a:t>
            </a:r>
          </a:p>
        </p:txBody>
      </p:sp>
      <p:pic>
        <p:nvPicPr>
          <p:cNvPr id="6" name="Рисунок 5">
            <a:extLst>
              <a:ext uri="{FF2B5EF4-FFF2-40B4-BE49-F238E27FC236}">
                <a16:creationId xmlns:a16="http://schemas.microsoft.com/office/drawing/2014/main" id="{D0AEBE99-C907-4353-954C-E30042EE6E50}"/>
              </a:ext>
            </a:extLst>
          </p:cNvPr>
          <p:cNvPicPr>
            <a:picLocks noChangeAspect="1"/>
          </p:cNvPicPr>
          <p:nvPr/>
        </p:nvPicPr>
        <p:blipFill>
          <a:blip r:embed="rId2"/>
          <a:stretch>
            <a:fillRect/>
          </a:stretch>
        </p:blipFill>
        <p:spPr>
          <a:xfrm>
            <a:off x="913069" y="2060810"/>
            <a:ext cx="5114824" cy="7215269"/>
          </a:xfrm>
          <a:prstGeom prst="rect">
            <a:avLst/>
          </a:prstGeom>
        </p:spPr>
      </p:pic>
      <p:pic>
        <p:nvPicPr>
          <p:cNvPr id="7" name="Рисунок 6">
            <a:extLst>
              <a:ext uri="{FF2B5EF4-FFF2-40B4-BE49-F238E27FC236}">
                <a16:creationId xmlns:a16="http://schemas.microsoft.com/office/drawing/2014/main" id="{8D95535E-686C-4F1B-8CE2-6EAE8F975CC9}"/>
              </a:ext>
            </a:extLst>
          </p:cNvPr>
          <p:cNvPicPr>
            <a:picLocks noChangeAspect="1"/>
          </p:cNvPicPr>
          <p:nvPr/>
        </p:nvPicPr>
        <p:blipFill>
          <a:blip r:embed="rId3"/>
          <a:stretch>
            <a:fillRect/>
          </a:stretch>
        </p:blipFill>
        <p:spPr>
          <a:xfrm>
            <a:off x="7142087" y="2060809"/>
            <a:ext cx="5054675" cy="7215269"/>
          </a:xfrm>
          <a:prstGeom prst="rect">
            <a:avLst/>
          </a:prstGeom>
        </p:spPr>
      </p:pic>
    </p:spTree>
    <p:extLst>
      <p:ext uri="{BB962C8B-B14F-4D97-AF65-F5344CB8AC3E}">
        <p14:creationId xmlns:p14="http://schemas.microsoft.com/office/powerpoint/2010/main" val="2892563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ПРЕССЕ</a:t>
            </a:r>
          </a:p>
        </p:txBody>
      </p:sp>
      <p:sp>
        <p:nvSpPr>
          <p:cNvPr id="5" name="Text Placeholder 9"/>
          <p:cNvSpPr txBox="1">
            <a:spLocks/>
          </p:cNvSpPr>
          <p:nvPr/>
        </p:nvSpPr>
        <p:spPr>
          <a:xfrm>
            <a:off x="913070" y="1503745"/>
            <a:ext cx="5087484" cy="557065"/>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В ОФИЦИАЛЬНОМ ИЗДАНИИ РОССИЙСКОГО СОЮЗА СТРОИТЕЛЕЙ «СТРОИТЕЛЬНАЯ ОРБИТА» №11-12-211-2020 </a:t>
            </a:r>
          </a:p>
        </p:txBody>
      </p:sp>
      <p:pic>
        <p:nvPicPr>
          <p:cNvPr id="8" name="Рисунок 7">
            <a:extLst>
              <a:ext uri="{FF2B5EF4-FFF2-40B4-BE49-F238E27FC236}">
                <a16:creationId xmlns:a16="http://schemas.microsoft.com/office/drawing/2014/main" id="{A3189BA2-AA66-4495-845F-7EA257ED5D56}"/>
              </a:ext>
            </a:extLst>
          </p:cNvPr>
          <p:cNvPicPr>
            <a:picLocks noChangeAspect="1"/>
          </p:cNvPicPr>
          <p:nvPr/>
        </p:nvPicPr>
        <p:blipFill>
          <a:blip r:embed="rId2"/>
          <a:stretch>
            <a:fillRect/>
          </a:stretch>
        </p:blipFill>
        <p:spPr>
          <a:xfrm>
            <a:off x="970198" y="2141834"/>
            <a:ext cx="5030355" cy="7134246"/>
          </a:xfrm>
          <a:prstGeom prst="rect">
            <a:avLst/>
          </a:prstGeom>
        </p:spPr>
      </p:pic>
      <p:pic>
        <p:nvPicPr>
          <p:cNvPr id="4" name="Рисунок 3">
            <a:extLst>
              <a:ext uri="{FF2B5EF4-FFF2-40B4-BE49-F238E27FC236}">
                <a16:creationId xmlns:a16="http://schemas.microsoft.com/office/drawing/2014/main" id="{ACCF5BD9-6468-486C-8C6F-67E3C95254BC}"/>
              </a:ext>
            </a:extLst>
          </p:cNvPr>
          <p:cNvPicPr>
            <a:picLocks noChangeAspect="1"/>
          </p:cNvPicPr>
          <p:nvPr/>
        </p:nvPicPr>
        <p:blipFill>
          <a:blip r:embed="rId3"/>
          <a:stretch>
            <a:fillRect/>
          </a:stretch>
        </p:blipFill>
        <p:spPr>
          <a:xfrm>
            <a:off x="6728941" y="2141834"/>
            <a:ext cx="5467821" cy="7215269"/>
          </a:xfrm>
          <a:prstGeom prst="rect">
            <a:avLst/>
          </a:prstGeom>
        </p:spPr>
      </p:pic>
    </p:spTree>
    <p:extLst>
      <p:ext uri="{BB962C8B-B14F-4D97-AF65-F5344CB8AC3E}">
        <p14:creationId xmlns:p14="http://schemas.microsoft.com/office/powerpoint/2010/main" val="112542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ПРЕССЕ</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О ЛИЦЕЕ В ОФИЦИАЛЬНОМ ИЗДАНИИ МЭРА И ПРАВИТЕЛЬСТВА МОСКВЫ «МОСКОВСКИЕ ТОРГИ» №11-12 2020 </a:t>
            </a:r>
          </a:p>
        </p:txBody>
      </p:sp>
      <p:pic>
        <p:nvPicPr>
          <p:cNvPr id="6" name="Рисунок 5">
            <a:extLst>
              <a:ext uri="{FF2B5EF4-FFF2-40B4-BE49-F238E27FC236}">
                <a16:creationId xmlns:a16="http://schemas.microsoft.com/office/drawing/2014/main" id="{E66FA42D-DFDE-4AAF-8045-08728BDE8B0E}"/>
              </a:ext>
            </a:extLst>
          </p:cNvPr>
          <p:cNvPicPr>
            <a:picLocks noChangeAspect="1"/>
          </p:cNvPicPr>
          <p:nvPr/>
        </p:nvPicPr>
        <p:blipFill>
          <a:blip r:embed="rId2"/>
          <a:stretch>
            <a:fillRect/>
          </a:stretch>
        </p:blipFill>
        <p:spPr>
          <a:xfrm>
            <a:off x="913069" y="2216543"/>
            <a:ext cx="5235394" cy="6904318"/>
          </a:xfrm>
          <a:prstGeom prst="rect">
            <a:avLst/>
          </a:prstGeom>
        </p:spPr>
      </p:pic>
      <p:pic>
        <p:nvPicPr>
          <p:cNvPr id="7" name="Рисунок 6">
            <a:extLst>
              <a:ext uri="{FF2B5EF4-FFF2-40B4-BE49-F238E27FC236}">
                <a16:creationId xmlns:a16="http://schemas.microsoft.com/office/drawing/2014/main" id="{21527284-8137-44A8-8BE5-6C6697807B04}"/>
              </a:ext>
            </a:extLst>
          </p:cNvPr>
          <p:cNvPicPr>
            <a:picLocks noChangeAspect="1"/>
          </p:cNvPicPr>
          <p:nvPr/>
        </p:nvPicPr>
        <p:blipFill>
          <a:blip r:embed="rId3"/>
          <a:stretch>
            <a:fillRect/>
          </a:stretch>
        </p:blipFill>
        <p:spPr>
          <a:xfrm>
            <a:off x="6968989" y="2239405"/>
            <a:ext cx="5227773" cy="6881456"/>
          </a:xfrm>
          <a:prstGeom prst="rect">
            <a:avLst/>
          </a:prstGeom>
        </p:spPr>
      </p:pic>
    </p:spTree>
    <p:extLst>
      <p:ext uri="{BB962C8B-B14F-4D97-AF65-F5344CB8AC3E}">
        <p14:creationId xmlns:p14="http://schemas.microsoft.com/office/powerpoint/2010/main" val="6778703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ПРЕССЕ</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В ОФИЦИАЛЬНОМ ИЗДАНИИ РОССИЙСКОГО СОЮЗА СТРОИТЕЛЕЙ «СТРОИТЕЛЬНАЯ ОРБИТА» №05/2021 </a:t>
            </a:r>
          </a:p>
        </p:txBody>
      </p:sp>
      <p:pic>
        <p:nvPicPr>
          <p:cNvPr id="4" name="Рисунок 3">
            <a:extLst>
              <a:ext uri="{FF2B5EF4-FFF2-40B4-BE49-F238E27FC236}">
                <a16:creationId xmlns:a16="http://schemas.microsoft.com/office/drawing/2014/main" id="{3C755FAD-D4C5-418C-8BD3-FA1FB8FD3B06}"/>
              </a:ext>
            </a:extLst>
          </p:cNvPr>
          <p:cNvPicPr>
            <a:picLocks noChangeAspect="1"/>
          </p:cNvPicPr>
          <p:nvPr/>
        </p:nvPicPr>
        <p:blipFill>
          <a:blip r:embed="rId2"/>
          <a:stretch>
            <a:fillRect/>
          </a:stretch>
        </p:blipFill>
        <p:spPr>
          <a:xfrm>
            <a:off x="1009925" y="2273133"/>
            <a:ext cx="4904738" cy="7117755"/>
          </a:xfrm>
          <a:prstGeom prst="rect">
            <a:avLst/>
          </a:prstGeom>
        </p:spPr>
      </p:pic>
      <p:pic>
        <p:nvPicPr>
          <p:cNvPr id="6" name="Рисунок 5">
            <a:extLst>
              <a:ext uri="{FF2B5EF4-FFF2-40B4-BE49-F238E27FC236}">
                <a16:creationId xmlns:a16="http://schemas.microsoft.com/office/drawing/2014/main" id="{2DA8A4C8-E815-4A56-AECE-85AAE8EB33A6}"/>
              </a:ext>
            </a:extLst>
          </p:cNvPr>
          <p:cNvPicPr>
            <a:picLocks noChangeAspect="1"/>
          </p:cNvPicPr>
          <p:nvPr/>
        </p:nvPicPr>
        <p:blipFill>
          <a:blip r:embed="rId3"/>
          <a:stretch>
            <a:fillRect/>
          </a:stretch>
        </p:blipFill>
        <p:spPr>
          <a:xfrm>
            <a:off x="7173349" y="2273133"/>
            <a:ext cx="5023413" cy="7117815"/>
          </a:xfrm>
          <a:prstGeom prst="rect">
            <a:avLst/>
          </a:prstGeom>
        </p:spPr>
      </p:pic>
    </p:spTree>
    <p:extLst>
      <p:ext uri="{BB962C8B-B14F-4D97-AF65-F5344CB8AC3E}">
        <p14:creationId xmlns:p14="http://schemas.microsoft.com/office/powerpoint/2010/main" val="3545392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ПРЕССЕ</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400" dirty="0"/>
              <a:t>СТАТЬЯ О ЛИЦЕЕ В ОФИЦИАЛЬНОМ ИЗДАНИИ МЭРА И ПРАВИТЕЛЬСТВА МОСКВЫ «МОСКОВСКИЕ ТОРГИ» №12 2019 </a:t>
            </a:r>
          </a:p>
        </p:txBody>
      </p:sp>
      <p:graphicFrame>
        <p:nvGraphicFramePr>
          <p:cNvPr id="3" name="Объект 2">
            <a:extLst>
              <a:ext uri="{FF2B5EF4-FFF2-40B4-BE49-F238E27FC236}">
                <a16:creationId xmlns:a16="http://schemas.microsoft.com/office/drawing/2014/main" id="{F3DBBED7-40F1-49B6-8433-B0BCE8428F07}"/>
              </a:ext>
            </a:extLst>
          </p:cNvPr>
          <p:cNvGraphicFramePr>
            <a:graphicFrameLocks noChangeAspect="1"/>
          </p:cNvGraphicFramePr>
          <p:nvPr>
            <p:extLst>
              <p:ext uri="{D42A27DB-BD31-4B8C-83A1-F6EECF244321}">
                <p14:modId xmlns:p14="http://schemas.microsoft.com/office/powerpoint/2010/main" val="3185181543"/>
              </p:ext>
            </p:extLst>
          </p:nvPr>
        </p:nvGraphicFramePr>
        <p:xfrm>
          <a:off x="913069" y="2302518"/>
          <a:ext cx="5192660" cy="6841482"/>
        </p:xfrm>
        <a:graphic>
          <a:graphicData uri="http://schemas.openxmlformats.org/presentationml/2006/ole">
            <mc:AlternateContent xmlns:mc="http://schemas.openxmlformats.org/markup-compatibility/2006">
              <mc:Choice xmlns:v="urn:schemas-microsoft-com:vml" Requires="v">
                <p:oleObj name="Acrobat Document" r:id="rId2" imgW="4754643" imgH="6263482" progId="Acrobat.Document.11">
                  <p:embed/>
                </p:oleObj>
              </mc:Choice>
              <mc:Fallback>
                <p:oleObj name="Acrobat Document" r:id="rId2" imgW="4754643" imgH="6263482" progId="Acrobat.Document.11">
                  <p:embed/>
                  <p:pic>
                    <p:nvPicPr>
                      <p:cNvPr id="3" name="Объект 2">
                        <a:extLst>
                          <a:ext uri="{FF2B5EF4-FFF2-40B4-BE49-F238E27FC236}">
                            <a16:creationId xmlns:a16="http://schemas.microsoft.com/office/drawing/2014/main" id="{F3DBBED7-40F1-49B6-8433-B0BCE8428F07}"/>
                          </a:ext>
                        </a:extLst>
                      </p:cNvPr>
                      <p:cNvPicPr/>
                      <p:nvPr/>
                    </p:nvPicPr>
                    <p:blipFill>
                      <a:blip r:embed="rId3"/>
                      <a:stretch>
                        <a:fillRect/>
                      </a:stretch>
                    </p:blipFill>
                    <p:spPr>
                      <a:xfrm>
                        <a:off x="913069" y="2302518"/>
                        <a:ext cx="5192660" cy="6841482"/>
                      </a:xfrm>
                      <a:prstGeom prst="rect">
                        <a:avLst/>
                      </a:prstGeom>
                    </p:spPr>
                  </p:pic>
                </p:oleObj>
              </mc:Fallback>
            </mc:AlternateContent>
          </a:graphicData>
        </a:graphic>
      </p:graphicFrame>
    </p:spTree>
    <p:extLst>
      <p:ext uri="{BB962C8B-B14F-4D97-AF65-F5344CB8AC3E}">
        <p14:creationId xmlns:p14="http://schemas.microsoft.com/office/powerpoint/2010/main" val="3826521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СМИ</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pPr algn="l"/>
            <a:r>
              <a:rPr lang="ru-RU" sz="1400" dirty="0"/>
              <a:t>                                        «Аргументы недели»                                                                                              </a:t>
            </a:r>
            <a:r>
              <a:rPr lang="ru-RU" sz="1400" b="0" i="0" u="none" strike="noStrike" dirty="0">
                <a:effectLst/>
              </a:rPr>
              <a:t>mos.ru  Официальный сайт Мэра Москвы</a:t>
            </a:r>
            <a:endParaRPr lang="ru-RU" sz="1400" dirty="0"/>
          </a:p>
        </p:txBody>
      </p:sp>
      <p:pic>
        <p:nvPicPr>
          <p:cNvPr id="6" name="Рисунок 5">
            <a:extLst>
              <a:ext uri="{FF2B5EF4-FFF2-40B4-BE49-F238E27FC236}">
                <a16:creationId xmlns:a16="http://schemas.microsoft.com/office/drawing/2014/main" id="{787658A8-4A25-0D03-B61B-CF64268F129B}"/>
              </a:ext>
            </a:extLst>
          </p:cNvPr>
          <p:cNvPicPr>
            <a:picLocks noChangeAspect="1"/>
          </p:cNvPicPr>
          <p:nvPr/>
        </p:nvPicPr>
        <p:blipFill>
          <a:blip r:embed="rId2"/>
          <a:stretch>
            <a:fillRect/>
          </a:stretch>
        </p:blipFill>
        <p:spPr>
          <a:xfrm>
            <a:off x="1157467" y="2060811"/>
            <a:ext cx="4837369" cy="7280080"/>
          </a:xfrm>
          <a:prstGeom prst="rect">
            <a:avLst/>
          </a:prstGeom>
        </p:spPr>
      </p:pic>
      <p:pic>
        <p:nvPicPr>
          <p:cNvPr id="3" name="Рисунок 2">
            <a:extLst>
              <a:ext uri="{FF2B5EF4-FFF2-40B4-BE49-F238E27FC236}">
                <a16:creationId xmlns:a16="http://schemas.microsoft.com/office/drawing/2014/main" id="{2E33A905-068C-E967-D797-25460FEDA33B}"/>
              </a:ext>
            </a:extLst>
          </p:cNvPr>
          <p:cNvPicPr>
            <a:picLocks noChangeAspect="1"/>
          </p:cNvPicPr>
          <p:nvPr/>
        </p:nvPicPr>
        <p:blipFill>
          <a:blip r:embed="rId3"/>
          <a:stretch>
            <a:fillRect/>
          </a:stretch>
        </p:blipFill>
        <p:spPr>
          <a:xfrm>
            <a:off x="6312518" y="2492856"/>
            <a:ext cx="5884244" cy="5702069"/>
          </a:xfrm>
          <a:prstGeom prst="rect">
            <a:avLst/>
          </a:prstGeom>
        </p:spPr>
      </p:pic>
      <p:sp>
        <p:nvSpPr>
          <p:cNvPr id="4" name="AutoShape 2">
            <a:hlinkClick r:id="rId4"/>
            <a:extLst>
              <a:ext uri="{FF2B5EF4-FFF2-40B4-BE49-F238E27FC236}">
                <a16:creationId xmlns:a16="http://schemas.microsoft.com/office/drawing/2014/main" id="{E46AA67A-1EB5-C08B-116B-A36360DE9EC2}"/>
              </a:ext>
            </a:extLst>
          </p:cNvPr>
          <p:cNvSpPr>
            <a:spLocks noChangeAspect="1" noChangeArrowheads="1"/>
          </p:cNvSpPr>
          <p:nvPr/>
        </p:nvSpPr>
        <p:spPr bwMode="auto">
          <a:xfrm>
            <a:off x="6248400" y="4648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1820893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О НАС В СМИ</a:t>
            </a:r>
          </a:p>
        </p:txBody>
      </p:sp>
      <p:sp>
        <p:nvSpPr>
          <p:cNvPr id="5" name="Text Placeholder 9"/>
          <p:cNvSpPr txBox="1">
            <a:spLocks/>
          </p:cNvSpPr>
          <p:nvPr/>
        </p:nvSpPr>
        <p:spPr>
          <a:xfrm>
            <a:off x="913069" y="1503746"/>
            <a:ext cx="11283693" cy="300990"/>
          </a:xfrm>
          <a:prstGeom prst="rect">
            <a:avLst/>
          </a:prstGeom>
          <a:solidFill>
            <a:srgbClr val="274FA2"/>
          </a:solidFill>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pPr algn="l"/>
            <a:r>
              <a:rPr lang="ru-RU" sz="1400" dirty="0"/>
              <a:t>                                                                    «ТВЦ»                                                                                                                         </a:t>
            </a:r>
            <a:r>
              <a:rPr lang="ru-RU" sz="1400" i="0" dirty="0">
                <a:solidFill>
                  <a:schemeClr val="tx1">
                    <a:lumMod val="95000"/>
                  </a:schemeClr>
                </a:solidFill>
                <a:effectLst/>
                <a:latin typeface="Roboto" panose="020B0604020202020204" pitchFamily="2" charset="0"/>
              </a:rPr>
              <a:t>"</a:t>
            </a:r>
            <a:r>
              <a:rPr lang="ru-RU" sz="1050" i="0" dirty="0">
                <a:solidFill>
                  <a:schemeClr val="tx1">
                    <a:lumMod val="95000"/>
                  </a:schemeClr>
                </a:solidFill>
                <a:effectLst/>
                <a:latin typeface="Roboto" panose="020B0604020202020204" pitchFamily="2" charset="0"/>
              </a:rPr>
              <a:t>Россия 24"</a:t>
            </a:r>
            <a:endParaRPr lang="ru-RU" sz="1400" dirty="0">
              <a:solidFill>
                <a:schemeClr val="tx1">
                  <a:lumMod val="95000"/>
                </a:schemeClr>
              </a:solidFill>
            </a:endParaRPr>
          </a:p>
        </p:txBody>
      </p:sp>
      <p:pic>
        <p:nvPicPr>
          <p:cNvPr id="4" name="Рисунок 3">
            <a:extLst>
              <a:ext uri="{FF2B5EF4-FFF2-40B4-BE49-F238E27FC236}">
                <a16:creationId xmlns:a16="http://schemas.microsoft.com/office/drawing/2014/main" id="{25E66D03-BBF7-2BEA-4DE2-0978A89C2BAC}"/>
              </a:ext>
            </a:extLst>
          </p:cNvPr>
          <p:cNvPicPr>
            <a:picLocks noChangeAspect="1"/>
          </p:cNvPicPr>
          <p:nvPr/>
        </p:nvPicPr>
        <p:blipFill>
          <a:blip r:embed="rId2"/>
          <a:stretch>
            <a:fillRect/>
          </a:stretch>
        </p:blipFill>
        <p:spPr>
          <a:xfrm>
            <a:off x="729126" y="2615878"/>
            <a:ext cx="5477898" cy="5598557"/>
          </a:xfrm>
          <a:prstGeom prst="rect">
            <a:avLst/>
          </a:prstGeom>
        </p:spPr>
      </p:pic>
      <p:pic>
        <p:nvPicPr>
          <p:cNvPr id="9" name="Рисунок 8">
            <a:extLst>
              <a:ext uri="{FF2B5EF4-FFF2-40B4-BE49-F238E27FC236}">
                <a16:creationId xmlns:a16="http://schemas.microsoft.com/office/drawing/2014/main" id="{7860B3C7-E0D3-A5FE-472B-C31647D13B6F}"/>
              </a:ext>
            </a:extLst>
          </p:cNvPr>
          <p:cNvPicPr>
            <a:picLocks noChangeAspect="1"/>
          </p:cNvPicPr>
          <p:nvPr/>
        </p:nvPicPr>
        <p:blipFill>
          <a:blip r:embed="rId3"/>
          <a:stretch>
            <a:fillRect/>
          </a:stretch>
        </p:blipFill>
        <p:spPr>
          <a:xfrm>
            <a:off x="6207024" y="2193844"/>
            <a:ext cx="5989738" cy="6799765"/>
          </a:xfrm>
          <a:prstGeom prst="rect">
            <a:avLst/>
          </a:prstGeom>
        </p:spPr>
      </p:pic>
    </p:spTree>
    <p:extLst>
      <p:ext uri="{BB962C8B-B14F-4D97-AF65-F5344CB8AC3E}">
        <p14:creationId xmlns:p14="http://schemas.microsoft.com/office/powerpoint/2010/main" val="42801064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B02257B0-A6EB-BF00-F734-2852B5F397C5}"/>
              </a:ext>
            </a:extLst>
          </p:cNvPr>
          <p:cNvSpPr>
            <a:spLocks noGrp="1"/>
          </p:cNvSpPr>
          <p:nvPr>
            <p:ph type="body" sz="quarter" idx="14"/>
          </p:nvPr>
        </p:nvSpPr>
        <p:spPr/>
        <p:txBody>
          <a:bodyPr/>
          <a:lstStyle/>
          <a:p>
            <a:r>
              <a:rPr lang="ru-RU" dirty="0"/>
              <a:t>О НАС В СМИ</a:t>
            </a:r>
          </a:p>
          <a:p>
            <a:endParaRPr lang="ru-RU" dirty="0"/>
          </a:p>
        </p:txBody>
      </p:sp>
      <p:sp>
        <p:nvSpPr>
          <p:cNvPr id="3" name="Текст 2">
            <a:extLst>
              <a:ext uri="{FF2B5EF4-FFF2-40B4-BE49-F238E27FC236}">
                <a16:creationId xmlns:a16="http://schemas.microsoft.com/office/drawing/2014/main" id="{AA3AFE05-7C6F-2346-AFC0-FCCABE7305F0}"/>
              </a:ext>
            </a:extLst>
          </p:cNvPr>
          <p:cNvSpPr>
            <a:spLocks noGrp="1"/>
          </p:cNvSpPr>
          <p:nvPr>
            <p:ph type="body" sz="quarter" idx="15"/>
          </p:nvPr>
        </p:nvSpPr>
        <p:spPr/>
        <p:txBody>
          <a:bodyPr/>
          <a:lstStyle/>
          <a:p>
            <a:r>
              <a:rPr lang="ru-RU" b="0" i="0" u="none" strike="noStrike" dirty="0">
                <a:effectLst/>
                <a:latin typeface="Roboto" panose="02000000000000000000" pitchFamily="2" charset="0"/>
                <a:hlinkClick r:id="rId2">
                  <a:extLst>
                    <a:ext uri="{A12FA001-AC4F-418D-AE19-62706E023703}">
                      <ahyp:hlinkClr xmlns:ahyp="http://schemas.microsoft.com/office/drawing/2018/hyperlinkcolor" val="tx"/>
                    </a:ext>
                  </a:extLst>
                </a:hlinkClick>
              </a:rPr>
              <a:t>Мэр Москвы Сергей Собянин</a:t>
            </a:r>
            <a:br>
              <a:rPr lang="ru-RU" dirty="0"/>
            </a:br>
            <a:endParaRPr lang="ru-RU" dirty="0"/>
          </a:p>
        </p:txBody>
      </p:sp>
      <p:sp>
        <p:nvSpPr>
          <p:cNvPr id="5" name="TextBox 4">
            <a:extLst>
              <a:ext uri="{FF2B5EF4-FFF2-40B4-BE49-F238E27FC236}">
                <a16:creationId xmlns:a16="http://schemas.microsoft.com/office/drawing/2014/main" id="{628D2053-649A-B528-3662-416A649518D8}"/>
              </a:ext>
            </a:extLst>
          </p:cNvPr>
          <p:cNvSpPr txBox="1"/>
          <p:nvPr/>
        </p:nvSpPr>
        <p:spPr>
          <a:xfrm>
            <a:off x="3200400" y="4105738"/>
            <a:ext cx="6400800" cy="1395510"/>
          </a:xfrm>
          <a:prstGeom prst="rect">
            <a:avLst/>
          </a:prstGeom>
          <a:noFill/>
        </p:spPr>
        <p:txBody>
          <a:bodyPr wrap="square">
            <a:spAutoFit/>
          </a:bodyPr>
          <a:lstStyle/>
          <a:p>
            <a:r>
              <a:rPr lang="ru-RU" dirty="0"/>
              <a:t>Строительство и проектирование социальных объектов, административных зданий полиции, и объекты жилой инфраструктуры</a:t>
            </a:r>
          </a:p>
        </p:txBody>
      </p:sp>
      <p:sp>
        <p:nvSpPr>
          <p:cNvPr id="7" name="TextBox 6">
            <a:extLst>
              <a:ext uri="{FF2B5EF4-FFF2-40B4-BE49-F238E27FC236}">
                <a16:creationId xmlns:a16="http://schemas.microsoft.com/office/drawing/2014/main" id="{96F3768A-74C6-A366-220B-44FAE07EDC67}"/>
              </a:ext>
            </a:extLst>
          </p:cNvPr>
          <p:cNvSpPr txBox="1"/>
          <p:nvPr/>
        </p:nvSpPr>
        <p:spPr>
          <a:xfrm>
            <a:off x="3200400" y="4105738"/>
            <a:ext cx="6400800" cy="1395510"/>
          </a:xfrm>
          <a:prstGeom prst="rect">
            <a:avLst/>
          </a:prstGeom>
          <a:noFill/>
        </p:spPr>
        <p:txBody>
          <a:bodyPr wrap="square">
            <a:spAutoFit/>
          </a:bodyPr>
          <a:lstStyle/>
          <a:p>
            <a:r>
              <a:rPr lang="ru-RU" dirty="0"/>
              <a:t>Строительство и проектирование социальных объектов, административных зданий полиции, и объекты жилой инфраструктуры</a:t>
            </a:r>
          </a:p>
        </p:txBody>
      </p:sp>
      <p:pic>
        <p:nvPicPr>
          <p:cNvPr id="9" name="Рисунок 8">
            <a:extLst>
              <a:ext uri="{FF2B5EF4-FFF2-40B4-BE49-F238E27FC236}">
                <a16:creationId xmlns:a16="http://schemas.microsoft.com/office/drawing/2014/main" id="{D92C6834-848E-8482-4D53-A978625DF8F4}"/>
              </a:ext>
            </a:extLst>
          </p:cNvPr>
          <p:cNvPicPr>
            <a:picLocks noChangeAspect="1"/>
          </p:cNvPicPr>
          <p:nvPr/>
        </p:nvPicPr>
        <p:blipFill>
          <a:blip r:embed="rId3"/>
          <a:stretch>
            <a:fillRect/>
          </a:stretch>
        </p:blipFill>
        <p:spPr>
          <a:xfrm>
            <a:off x="4190034" y="2591653"/>
            <a:ext cx="4460419" cy="6730740"/>
          </a:xfrm>
          <a:prstGeom prst="rect">
            <a:avLst/>
          </a:prstGeom>
        </p:spPr>
      </p:pic>
      <p:pic>
        <p:nvPicPr>
          <p:cNvPr id="11" name="Рисунок 10">
            <a:extLst>
              <a:ext uri="{FF2B5EF4-FFF2-40B4-BE49-F238E27FC236}">
                <a16:creationId xmlns:a16="http://schemas.microsoft.com/office/drawing/2014/main" id="{461F6AC2-0DDD-00C3-FFEF-356BB81878CF}"/>
              </a:ext>
            </a:extLst>
          </p:cNvPr>
          <p:cNvPicPr>
            <a:picLocks noChangeAspect="1"/>
          </p:cNvPicPr>
          <p:nvPr/>
        </p:nvPicPr>
        <p:blipFill>
          <a:blip r:embed="rId4"/>
          <a:stretch>
            <a:fillRect/>
          </a:stretch>
        </p:blipFill>
        <p:spPr>
          <a:xfrm>
            <a:off x="1072949" y="1727835"/>
            <a:ext cx="1581150" cy="476250"/>
          </a:xfrm>
          <a:prstGeom prst="rect">
            <a:avLst/>
          </a:prstGeom>
        </p:spPr>
      </p:pic>
    </p:spTree>
    <p:extLst>
      <p:ext uri="{BB962C8B-B14F-4D97-AF65-F5344CB8AC3E}">
        <p14:creationId xmlns:p14="http://schemas.microsoft.com/office/powerpoint/2010/main" val="28551746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Прямоугольник 17"/>
          <p:cNvSpPr/>
          <p:nvPr/>
        </p:nvSpPr>
        <p:spPr>
          <a:xfrm flipV="1">
            <a:off x="6838950" y="5057782"/>
            <a:ext cx="5357811" cy="39531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Текст 1"/>
          <p:cNvSpPr>
            <a:spLocks noGrp="1"/>
          </p:cNvSpPr>
          <p:nvPr>
            <p:ph type="body" sz="quarter" idx="14"/>
          </p:nvPr>
        </p:nvSpPr>
        <p:spPr/>
        <p:txBody>
          <a:bodyPr/>
          <a:lstStyle/>
          <a:p>
            <a:r>
              <a:rPr lang="ru-RU" dirty="0"/>
              <a:t>БЛАГОДАРНОСТИ</a:t>
            </a:r>
          </a:p>
        </p:txBody>
      </p:sp>
      <p:pic>
        <p:nvPicPr>
          <p:cNvPr id="6" name="Рисунок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340279" y="5289235"/>
            <a:ext cx="1893684" cy="2690401"/>
          </a:xfrm>
          <a:prstGeom prst="rect">
            <a:avLst/>
          </a:prstGeom>
          <a:effectLst>
            <a:outerShdw blurRad="50800" dist="38100" dir="2700000" algn="tl" rotWithShape="0">
              <a:prstClr val="black">
                <a:alpha val="40000"/>
              </a:prstClr>
            </a:outerShdw>
          </a:effectLst>
        </p:spPr>
      </p:pic>
      <p:pic>
        <p:nvPicPr>
          <p:cNvPr id="7" name="Рисунок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43485" y="1622149"/>
            <a:ext cx="5617806" cy="7388736"/>
          </a:xfrm>
          <a:prstGeom prst="rect">
            <a:avLst/>
          </a:prstGeom>
        </p:spPr>
      </p:pic>
      <p:sp>
        <p:nvSpPr>
          <p:cNvPr id="3" name="Прямоугольник 2"/>
          <p:cNvSpPr/>
          <p:nvPr/>
        </p:nvSpPr>
        <p:spPr>
          <a:xfrm>
            <a:off x="6838951" y="1628024"/>
            <a:ext cx="5357812" cy="328086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 Placeholder 9"/>
          <p:cNvSpPr txBox="1">
            <a:spLocks/>
          </p:cNvSpPr>
          <p:nvPr/>
        </p:nvSpPr>
        <p:spPr>
          <a:xfrm>
            <a:off x="6978315" y="1676151"/>
            <a:ext cx="5026197" cy="3083221"/>
          </a:xfrm>
          <a:prstGeom prst="rect">
            <a:avLst/>
          </a:prstGeom>
          <a:no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2000" dirty="0"/>
              <a:t>БЛАГОДАРСТВЕННОЕ ПИСЬМО </a:t>
            </a:r>
          </a:p>
          <a:p>
            <a:r>
              <a:rPr lang="ru-RU" sz="1500" b="0" dirty="0"/>
              <a:t>от заместителя Мэра Москвы в Правительстве Москвы по вопросам градостроительной политики и строительства</a:t>
            </a:r>
          </a:p>
          <a:p>
            <a:pPr>
              <a:spcAft>
                <a:spcPts val="1200"/>
              </a:spcAft>
            </a:pPr>
            <a:r>
              <a:rPr lang="ru-RU" sz="1400" b="0" dirty="0"/>
              <a:t> </a:t>
            </a:r>
            <a:r>
              <a:rPr lang="ru-RU" sz="1600" dirty="0" err="1"/>
              <a:t>Хуснуллина</a:t>
            </a:r>
            <a:r>
              <a:rPr lang="ru-RU" sz="1600" dirty="0"/>
              <a:t> Марата </a:t>
            </a:r>
            <a:r>
              <a:rPr lang="ru-RU" sz="1600" dirty="0" err="1"/>
              <a:t>Шакирзяновича</a:t>
            </a:r>
            <a:r>
              <a:rPr lang="ru-RU" sz="1600" dirty="0"/>
              <a:t> </a:t>
            </a:r>
          </a:p>
          <a:p>
            <a:r>
              <a:rPr lang="ru-RU" sz="1500" b="0" dirty="0"/>
              <a:t>Генеральному директору </a:t>
            </a:r>
          </a:p>
          <a:p>
            <a:r>
              <a:rPr lang="ru-RU" sz="1500" b="0" dirty="0"/>
              <a:t>Общества с ограниченной ответственностью «СКР» </a:t>
            </a:r>
          </a:p>
          <a:p>
            <a:r>
              <a:rPr lang="ru-RU" sz="1600" dirty="0"/>
              <a:t>Кудлай Николаю Николаевичу</a:t>
            </a:r>
          </a:p>
          <a:p>
            <a:endParaRPr lang="ru-RU" sz="1600" dirty="0"/>
          </a:p>
          <a:p>
            <a:pPr algn="just"/>
            <a:r>
              <a:rPr lang="ru-RU" sz="1500" b="0" dirty="0"/>
              <a:t>За значительный вклад в реализацию Адресной инвестиционной программы города Москвы в части строительства социальных объектов, своевременное и качественное выполнение строительно-монтажных работ.</a:t>
            </a:r>
          </a:p>
        </p:txBody>
      </p:sp>
      <p:pic>
        <p:nvPicPr>
          <p:cNvPr id="4" name="Рисунок 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735291" y="5289236"/>
            <a:ext cx="1886039" cy="2690400"/>
          </a:xfrm>
          <a:prstGeom prst="rect">
            <a:avLst/>
          </a:prstGeom>
          <a:effectLst>
            <a:outerShdw blurRad="50800" dist="38100" dir="2700000" algn="tl" rotWithShape="0">
              <a:prstClr val="black">
                <a:alpha val="40000"/>
              </a:prstClr>
            </a:outerShdw>
          </a:effectLst>
        </p:spPr>
      </p:pic>
      <p:sp>
        <p:nvSpPr>
          <p:cNvPr id="11" name="Text Placeholder 9"/>
          <p:cNvSpPr txBox="1">
            <a:spLocks/>
          </p:cNvSpPr>
          <p:nvPr/>
        </p:nvSpPr>
        <p:spPr>
          <a:xfrm>
            <a:off x="6838950" y="8128534"/>
            <a:ext cx="5357811" cy="882350"/>
          </a:xfrm>
          <a:prstGeom prst="rect">
            <a:avLst/>
          </a:prstGeom>
          <a:solidFill>
            <a:srgbClr val="274FA2"/>
          </a:solid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1200" b="0" dirty="0"/>
              <a:t>Благодарственные письма Генеральному директору ООО «СКР» </a:t>
            </a:r>
            <a:r>
              <a:rPr lang="ru-RU" sz="1200" dirty="0"/>
              <a:t>Кудлай Н.Н. </a:t>
            </a:r>
          </a:p>
          <a:p>
            <a:pPr>
              <a:spcAft>
                <a:spcPts val="600"/>
              </a:spcAft>
            </a:pPr>
            <a:r>
              <a:rPr lang="ru-RU" sz="1050" dirty="0"/>
              <a:t>от Префекта ЮВАО </a:t>
            </a:r>
            <a:r>
              <a:rPr lang="ru-RU" sz="1050" dirty="0" err="1"/>
              <a:t>Цыбина</a:t>
            </a:r>
            <a:r>
              <a:rPr lang="ru-RU" sz="1050" dirty="0"/>
              <a:t> А.В. </a:t>
            </a:r>
            <a:r>
              <a:rPr lang="ru-RU" sz="1050" b="0" dirty="0"/>
              <a:t>и </a:t>
            </a:r>
            <a:r>
              <a:rPr lang="ru-RU" sz="1050" dirty="0"/>
              <a:t>Директора ГБОУ «ШКОЛА №2051» Семеновой Е.Н.</a:t>
            </a:r>
          </a:p>
          <a:p>
            <a:pPr algn="just"/>
            <a:r>
              <a:rPr lang="ru-RU" sz="1070" b="0" dirty="0"/>
              <a:t>За большой личный вклад в строительство, своевременное и качественное выполнение работ по строительству ДОУ на 225 мест по </a:t>
            </a:r>
            <a:r>
              <a:rPr lang="ru-RU" sz="1070" b="0" dirty="0" err="1"/>
              <a:t>аресу:г.Мосва</a:t>
            </a:r>
            <a:r>
              <a:rPr lang="ru-RU" sz="1070" b="0" dirty="0"/>
              <a:t>, </a:t>
            </a:r>
            <a:r>
              <a:rPr lang="ru-RU" sz="1070" b="0" dirty="0" err="1"/>
              <a:t>ул.Недорубова</a:t>
            </a:r>
            <a:r>
              <a:rPr lang="ru-RU" sz="1070" b="0" dirty="0"/>
              <a:t>, д.5А.                _</a:t>
            </a:r>
          </a:p>
        </p:txBody>
      </p:sp>
    </p:spTree>
    <p:extLst>
      <p:ext uri="{BB962C8B-B14F-4D97-AF65-F5344CB8AC3E}">
        <p14:creationId xmlns:p14="http://schemas.microsoft.com/office/powerpoint/2010/main" val="1939134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БЛАГОДАРНОСТИ</a:t>
            </a:r>
          </a:p>
        </p:txBody>
      </p:sp>
      <p:sp>
        <p:nvSpPr>
          <p:cNvPr id="3" name="Прямоугольник 2"/>
          <p:cNvSpPr/>
          <p:nvPr/>
        </p:nvSpPr>
        <p:spPr>
          <a:xfrm>
            <a:off x="824460" y="1583222"/>
            <a:ext cx="5276538" cy="245394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 Placeholder 9"/>
          <p:cNvSpPr txBox="1">
            <a:spLocks/>
          </p:cNvSpPr>
          <p:nvPr/>
        </p:nvSpPr>
        <p:spPr>
          <a:xfrm>
            <a:off x="1094283" y="1604881"/>
            <a:ext cx="4736892" cy="2553051"/>
          </a:xfrm>
          <a:prstGeom prst="rect">
            <a:avLst/>
          </a:prstGeom>
          <a:no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2000" dirty="0"/>
              <a:t>БЛАГОДАРНОСТЬ</a:t>
            </a:r>
          </a:p>
          <a:p>
            <a:r>
              <a:rPr lang="ru-RU" sz="2000" dirty="0"/>
              <a:t>Мэра Москвы</a:t>
            </a:r>
          </a:p>
          <a:p>
            <a:r>
              <a:rPr lang="ru-RU" sz="2000" dirty="0"/>
              <a:t>Уважаемый</a:t>
            </a:r>
          </a:p>
          <a:p>
            <a:r>
              <a:rPr lang="ru-RU" sz="2000" dirty="0"/>
              <a:t>Николай Николаевич Кудлай!</a:t>
            </a:r>
          </a:p>
          <a:p>
            <a:r>
              <a:rPr lang="ru-RU" sz="1800" dirty="0"/>
              <a:t>Благодарю Вас</a:t>
            </a:r>
          </a:p>
          <a:p>
            <a:r>
              <a:rPr lang="ru-RU" sz="1800" dirty="0"/>
              <a:t>За </a:t>
            </a:r>
            <a:r>
              <a:rPr lang="ru-RU" sz="1800" b="0" dirty="0"/>
              <a:t>Добросовестный труд в строительной отрасли города Москвы</a:t>
            </a:r>
          </a:p>
        </p:txBody>
      </p:sp>
      <p:sp>
        <p:nvSpPr>
          <p:cNvPr id="11" name="Text Placeholder 9"/>
          <p:cNvSpPr txBox="1">
            <a:spLocks/>
          </p:cNvSpPr>
          <p:nvPr/>
        </p:nvSpPr>
        <p:spPr>
          <a:xfrm>
            <a:off x="6649169" y="1583223"/>
            <a:ext cx="5357811" cy="2574710"/>
          </a:xfrm>
          <a:prstGeom prst="rect">
            <a:avLst/>
          </a:prstGeom>
          <a:solidFill>
            <a:srgbClr val="274FA2"/>
          </a:solid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b="0" dirty="0"/>
              <a:t>Почетная грамота</a:t>
            </a:r>
          </a:p>
          <a:p>
            <a:r>
              <a:rPr lang="ru-RU" sz="2000" b="0" dirty="0"/>
              <a:t>Департамент строительства города Москвы</a:t>
            </a:r>
          </a:p>
          <a:p>
            <a:r>
              <a:rPr lang="ru-RU" sz="2000" b="0" dirty="0"/>
              <a:t>Награждает</a:t>
            </a:r>
          </a:p>
          <a:p>
            <a:r>
              <a:rPr lang="ru-RU" sz="2400" b="0" dirty="0"/>
              <a:t>Кудлай Николая Николаевича</a:t>
            </a:r>
          </a:p>
          <a:p>
            <a:r>
              <a:rPr lang="ru-RU" sz="1800" b="0" dirty="0"/>
              <a:t>За высокий профессионализм,</a:t>
            </a:r>
          </a:p>
          <a:p>
            <a:r>
              <a:rPr lang="ru-RU" sz="1800" b="0" dirty="0"/>
              <a:t>Добросовестный труд и большой личный вклад</a:t>
            </a:r>
          </a:p>
          <a:p>
            <a:r>
              <a:rPr lang="ru-RU" sz="1800" b="0" dirty="0"/>
              <a:t>В развитие строительной отрасли</a:t>
            </a:r>
          </a:p>
          <a:p>
            <a:r>
              <a:rPr lang="ru-RU" sz="1800" b="0" dirty="0"/>
              <a:t>Города Москвы</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9975" y="4227388"/>
            <a:ext cx="3800130" cy="5373812"/>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3214" y="4078426"/>
            <a:ext cx="4108176" cy="5809425"/>
          </a:xfrm>
          <a:prstGeom prst="rect">
            <a:avLst/>
          </a:prstGeom>
        </p:spPr>
      </p:pic>
    </p:spTree>
    <p:extLst>
      <p:ext uri="{BB962C8B-B14F-4D97-AF65-F5344CB8AC3E}">
        <p14:creationId xmlns:p14="http://schemas.microsoft.com/office/powerpoint/2010/main" val="1587007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БЛАГОДАРНОСТИ</a:t>
            </a:r>
          </a:p>
        </p:txBody>
      </p:sp>
      <p:sp>
        <p:nvSpPr>
          <p:cNvPr id="3" name="Прямоугольник 2"/>
          <p:cNvSpPr/>
          <p:nvPr/>
        </p:nvSpPr>
        <p:spPr>
          <a:xfrm>
            <a:off x="824460" y="1583223"/>
            <a:ext cx="5327972" cy="257471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 Placeholder 9"/>
          <p:cNvSpPr txBox="1">
            <a:spLocks/>
          </p:cNvSpPr>
          <p:nvPr/>
        </p:nvSpPr>
        <p:spPr>
          <a:xfrm>
            <a:off x="824460" y="1798320"/>
            <a:ext cx="5327972" cy="2359612"/>
          </a:xfrm>
          <a:prstGeom prst="rect">
            <a:avLst/>
          </a:prstGeom>
          <a:no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2000" dirty="0"/>
              <a:t>БЛАГОДАРНОСТЬ</a:t>
            </a:r>
          </a:p>
          <a:p>
            <a:r>
              <a:rPr lang="ru-RU" sz="2000" dirty="0"/>
              <a:t>УПРАВЛЕНИЕ ВНУТРЕННИХ ДЕЛ</a:t>
            </a:r>
          </a:p>
          <a:p>
            <a:r>
              <a:rPr lang="ru-RU" sz="1900" dirty="0"/>
              <a:t>По Юго-Западному административному округу города Москвы</a:t>
            </a:r>
          </a:p>
          <a:p>
            <a:r>
              <a:rPr lang="ru-RU" sz="2000" dirty="0"/>
              <a:t>КУДЛАЙ НИКОЛАЙ НИКОЛАЕВИЧ</a:t>
            </a:r>
          </a:p>
          <a:p>
            <a:r>
              <a:rPr lang="ru-RU" sz="1800" dirty="0"/>
              <a:t>За </a:t>
            </a:r>
            <a:r>
              <a:rPr lang="ru-RU" sz="1800" b="0" dirty="0"/>
              <a:t>Добросовестный , профессионализм и вклад в строительство нового здания</a:t>
            </a:r>
          </a:p>
        </p:txBody>
      </p:sp>
      <p:sp>
        <p:nvSpPr>
          <p:cNvPr id="11" name="Text Placeholder 9"/>
          <p:cNvSpPr txBox="1">
            <a:spLocks/>
          </p:cNvSpPr>
          <p:nvPr/>
        </p:nvSpPr>
        <p:spPr>
          <a:xfrm>
            <a:off x="6649169" y="1583223"/>
            <a:ext cx="5357811" cy="2574710"/>
          </a:xfrm>
          <a:prstGeom prst="rect">
            <a:avLst/>
          </a:prstGeom>
          <a:solidFill>
            <a:srgbClr val="274FA2"/>
          </a:solid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b="0" dirty="0"/>
              <a:t>Почетная грамота</a:t>
            </a:r>
          </a:p>
          <a:p>
            <a:r>
              <a:rPr lang="ru-RU" sz="2000" b="0" dirty="0"/>
              <a:t>Префект Юго-Восточного административного округа города Москвы</a:t>
            </a:r>
          </a:p>
          <a:p>
            <a:r>
              <a:rPr lang="ru-RU" sz="2400" dirty="0"/>
              <a:t>КУДЛАЙ НИКОЛАЙ НИКОЛАЕВИЧ</a:t>
            </a:r>
          </a:p>
          <a:p>
            <a:r>
              <a:rPr lang="ru-RU" sz="1800" b="0" dirty="0"/>
              <a:t>За многолетний безупречный труд, большой вклад в строительство объектов жилья и социальной сферы на территории Юго-Восточного административного округа города Москвы</a:t>
            </a:r>
          </a:p>
        </p:txBody>
      </p:sp>
      <p:pic>
        <p:nvPicPr>
          <p:cNvPr id="4" name="Рисунок 3">
            <a:extLst>
              <a:ext uri="{FF2B5EF4-FFF2-40B4-BE49-F238E27FC236}">
                <a16:creationId xmlns:a16="http://schemas.microsoft.com/office/drawing/2014/main" id="{8EE0B831-2C4B-4E85-9C7B-4913449A2125}"/>
              </a:ext>
            </a:extLst>
          </p:cNvPr>
          <p:cNvPicPr>
            <a:picLocks noChangeAspect="1"/>
          </p:cNvPicPr>
          <p:nvPr/>
        </p:nvPicPr>
        <p:blipFill>
          <a:blip r:embed="rId2"/>
          <a:stretch>
            <a:fillRect/>
          </a:stretch>
        </p:blipFill>
        <p:spPr>
          <a:xfrm>
            <a:off x="1779824" y="4528777"/>
            <a:ext cx="3417243" cy="4916133"/>
          </a:xfrm>
          <a:prstGeom prst="rect">
            <a:avLst/>
          </a:prstGeom>
        </p:spPr>
      </p:pic>
      <p:graphicFrame>
        <p:nvGraphicFramePr>
          <p:cNvPr id="7" name="Объект 6">
            <a:extLst>
              <a:ext uri="{FF2B5EF4-FFF2-40B4-BE49-F238E27FC236}">
                <a16:creationId xmlns:a16="http://schemas.microsoft.com/office/drawing/2014/main" id="{BB545590-B36F-47E8-B19A-52B5A7B7DDE5}"/>
              </a:ext>
            </a:extLst>
          </p:cNvPr>
          <p:cNvGraphicFramePr>
            <a:graphicFrameLocks noChangeAspect="1"/>
          </p:cNvGraphicFramePr>
          <p:nvPr>
            <p:extLst>
              <p:ext uri="{D42A27DB-BD31-4B8C-83A1-F6EECF244321}">
                <p14:modId xmlns:p14="http://schemas.microsoft.com/office/powerpoint/2010/main" val="1027967230"/>
              </p:ext>
            </p:extLst>
          </p:nvPr>
        </p:nvGraphicFramePr>
        <p:xfrm>
          <a:off x="7604535" y="4528777"/>
          <a:ext cx="3474505" cy="4916132"/>
        </p:xfrm>
        <a:graphic>
          <a:graphicData uri="http://schemas.openxmlformats.org/presentationml/2006/ole">
            <mc:AlternateContent xmlns:mc="http://schemas.openxmlformats.org/markup-compatibility/2006">
              <mc:Choice xmlns:v="urn:schemas-microsoft-com:vml" Requires="v">
                <p:oleObj name="Acrobat Document" r:id="rId3" imgW="4533530" imgH="6415777" progId="Acrobat.Document.11">
                  <p:embed/>
                </p:oleObj>
              </mc:Choice>
              <mc:Fallback>
                <p:oleObj name="Acrobat Document" r:id="rId3" imgW="4533530" imgH="6415777" progId="Acrobat.Document.11">
                  <p:embed/>
                  <p:pic>
                    <p:nvPicPr>
                      <p:cNvPr id="7" name="Объект 6">
                        <a:extLst>
                          <a:ext uri="{FF2B5EF4-FFF2-40B4-BE49-F238E27FC236}">
                            <a16:creationId xmlns:a16="http://schemas.microsoft.com/office/drawing/2014/main" id="{BB545590-B36F-47E8-B19A-52B5A7B7DDE5}"/>
                          </a:ext>
                        </a:extLst>
                      </p:cNvPr>
                      <p:cNvPicPr/>
                      <p:nvPr/>
                    </p:nvPicPr>
                    <p:blipFill>
                      <a:blip r:embed="rId4"/>
                      <a:stretch>
                        <a:fillRect/>
                      </a:stretch>
                    </p:blipFill>
                    <p:spPr>
                      <a:xfrm>
                        <a:off x="7604535" y="4528777"/>
                        <a:ext cx="3474505" cy="4916132"/>
                      </a:xfrm>
                      <a:prstGeom prst="rect">
                        <a:avLst/>
                      </a:prstGeom>
                    </p:spPr>
                  </p:pic>
                </p:oleObj>
              </mc:Fallback>
            </mc:AlternateContent>
          </a:graphicData>
        </a:graphic>
      </p:graphicFrame>
    </p:spTree>
    <p:extLst>
      <p:ext uri="{BB962C8B-B14F-4D97-AF65-F5344CB8AC3E}">
        <p14:creationId xmlns:p14="http://schemas.microsoft.com/office/powerpoint/2010/main" val="22241515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БЛАГОДАРНОСТИ</a:t>
            </a:r>
          </a:p>
        </p:txBody>
      </p:sp>
      <p:graphicFrame>
        <p:nvGraphicFramePr>
          <p:cNvPr id="4" name="Объект 3">
            <a:extLst>
              <a:ext uri="{FF2B5EF4-FFF2-40B4-BE49-F238E27FC236}">
                <a16:creationId xmlns:a16="http://schemas.microsoft.com/office/drawing/2014/main" id="{98D7D9FB-99E2-4EBA-8415-9D18911E1562}"/>
              </a:ext>
            </a:extLst>
          </p:cNvPr>
          <p:cNvGraphicFramePr>
            <a:graphicFrameLocks noChangeAspect="1"/>
          </p:cNvGraphicFramePr>
          <p:nvPr>
            <p:extLst>
              <p:ext uri="{D42A27DB-BD31-4B8C-83A1-F6EECF244321}">
                <p14:modId xmlns:p14="http://schemas.microsoft.com/office/powerpoint/2010/main" val="3080587971"/>
              </p:ext>
            </p:extLst>
          </p:nvPr>
        </p:nvGraphicFramePr>
        <p:xfrm>
          <a:off x="2804634" y="4137591"/>
          <a:ext cx="7144037" cy="5299017"/>
        </p:xfrm>
        <a:graphic>
          <a:graphicData uri="http://schemas.openxmlformats.org/presentationml/2006/ole">
            <mc:AlternateContent xmlns:mc="http://schemas.openxmlformats.org/markup-compatibility/2006">
              <mc:Choice xmlns:v="urn:schemas-microsoft-com:vml" Requires="v">
                <p:oleObj name="Acrobat Document" r:id="rId2" imgW="8648508" imgH="6415777" progId="Acrobat.Document.11">
                  <p:embed/>
                </p:oleObj>
              </mc:Choice>
              <mc:Fallback>
                <p:oleObj name="Acrobat Document" r:id="rId2" imgW="8648508" imgH="6415777" progId="Acrobat.Document.11">
                  <p:embed/>
                  <p:pic>
                    <p:nvPicPr>
                      <p:cNvPr id="4" name="Объект 3">
                        <a:extLst>
                          <a:ext uri="{FF2B5EF4-FFF2-40B4-BE49-F238E27FC236}">
                            <a16:creationId xmlns:a16="http://schemas.microsoft.com/office/drawing/2014/main" id="{98D7D9FB-99E2-4EBA-8415-9D18911E1562}"/>
                          </a:ext>
                        </a:extLst>
                      </p:cNvPr>
                      <p:cNvPicPr/>
                      <p:nvPr/>
                    </p:nvPicPr>
                    <p:blipFill>
                      <a:blip r:embed="rId3"/>
                      <a:stretch>
                        <a:fillRect/>
                      </a:stretch>
                    </p:blipFill>
                    <p:spPr>
                      <a:xfrm>
                        <a:off x="2804634" y="4137591"/>
                        <a:ext cx="7144037" cy="5299017"/>
                      </a:xfrm>
                      <a:prstGeom prst="rect">
                        <a:avLst/>
                      </a:prstGeom>
                    </p:spPr>
                  </p:pic>
                </p:oleObj>
              </mc:Fallback>
            </mc:AlternateContent>
          </a:graphicData>
        </a:graphic>
      </p:graphicFrame>
      <p:sp>
        <p:nvSpPr>
          <p:cNvPr id="11" name="Прямоугольник 10">
            <a:extLst>
              <a:ext uri="{FF2B5EF4-FFF2-40B4-BE49-F238E27FC236}">
                <a16:creationId xmlns:a16="http://schemas.microsoft.com/office/drawing/2014/main" id="{08FFEBEE-AF06-4C54-B181-DB04BFDA57EE}"/>
              </a:ext>
            </a:extLst>
          </p:cNvPr>
          <p:cNvSpPr/>
          <p:nvPr/>
        </p:nvSpPr>
        <p:spPr>
          <a:xfrm>
            <a:off x="3727952" y="1482272"/>
            <a:ext cx="5327972" cy="257471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 Placeholder 9">
            <a:extLst>
              <a:ext uri="{FF2B5EF4-FFF2-40B4-BE49-F238E27FC236}">
                <a16:creationId xmlns:a16="http://schemas.microsoft.com/office/drawing/2014/main" id="{8FF6D150-2105-4887-93B6-C772B59CB170}"/>
              </a:ext>
            </a:extLst>
          </p:cNvPr>
          <p:cNvSpPr txBox="1">
            <a:spLocks/>
          </p:cNvSpPr>
          <p:nvPr/>
        </p:nvSpPr>
        <p:spPr>
          <a:xfrm>
            <a:off x="3727952" y="1697369"/>
            <a:ext cx="5327972" cy="2359612"/>
          </a:xfrm>
          <a:prstGeom prst="rect">
            <a:avLst/>
          </a:prstGeom>
          <a:no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2000" dirty="0"/>
              <a:t>ПОЧЕТНАЯ ГРАМОТА</a:t>
            </a:r>
          </a:p>
          <a:p>
            <a:r>
              <a:rPr lang="ru-RU" sz="2000" dirty="0"/>
              <a:t>Главное управление Министерства внутренних дел Российской Федерации по городу Москве</a:t>
            </a:r>
            <a:endParaRPr lang="ru-RU" sz="1900" dirty="0"/>
          </a:p>
          <a:p>
            <a:r>
              <a:rPr lang="ru-RU" sz="2000" dirty="0"/>
              <a:t>КУДЛАЙ НИКОЛАЮ НИКОЛАЕВИЧУ</a:t>
            </a:r>
          </a:p>
          <a:p>
            <a:r>
              <a:rPr lang="ru-RU" sz="1800" dirty="0"/>
              <a:t>За </a:t>
            </a:r>
            <a:r>
              <a:rPr lang="ru-RU" sz="1800" b="0" dirty="0"/>
              <a:t>содействие в выполнении стоящих перед ГУ МВД России по г. Москве задач</a:t>
            </a:r>
          </a:p>
        </p:txBody>
      </p:sp>
    </p:spTree>
    <p:extLst>
      <p:ext uri="{BB962C8B-B14F-4D97-AF65-F5344CB8AC3E}">
        <p14:creationId xmlns:p14="http://schemas.microsoft.com/office/powerpoint/2010/main" val="2973153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4"/>
          </p:nvPr>
        </p:nvSpPr>
        <p:spPr/>
        <p:txBody>
          <a:bodyPr/>
          <a:lstStyle/>
          <a:p>
            <a:r>
              <a:rPr lang="ru-RU" dirty="0"/>
              <a:t>БЛАГОДАРНОСТИ</a:t>
            </a:r>
          </a:p>
        </p:txBody>
      </p:sp>
      <p:sp>
        <p:nvSpPr>
          <p:cNvPr id="11" name="Прямоугольник 10">
            <a:extLst>
              <a:ext uri="{FF2B5EF4-FFF2-40B4-BE49-F238E27FC236}">
                <a16:creationId xmlns:a16="http://schemas.microsoft.com/office/drawing/2014/main" id="{4FB07ED5-A4C8-449B-A63C-6E9C1AC66FCC}"/>
              </a:ext>
            </a:extLst>
          </p:cNvPr>
          <p:cNvSpPr/>
          <p:nvPr/>
        </p:nvSpPr>
        <p:spPr>
          <a:xfrm>
            <a:off x="3759014" y="1583223"/>
            <a:ext cx="5327972" cy="2574710"/>
          </a:xfrm>
          <a:prstGeom prst="rect">
            <a:avLst/>
          </a:prstGeom>
          <a:solidFill>
            <a:srgbClr val="274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 Placeholder 9">
            <a:extLst>
              <a:ext uri="{FF2B5EF4-FFF2-40B4-BE49-F238E27FC236}">
                <a16:creationId xmlns:a16="http://schemas.microsoft.com/office/drawing/2014/main" id="{AD80F829-9E18-460F-9F72-14E82B5CD71C}"/>
              </a:ext>
            </a:extLst>
          </p:cNvPr>
          <p:cNvSpPr txBox="1">
            <a:spLocks/>
          </p:cNvSpPr>
          <p:nvPr/>
        </p:nvSpPr>
        <p:spPr>
          <a:xfrm>
            <a:off x="3759014" y="1798320"/>
            <a:ext cx="5327972" cy="2359612"/>
          </a:xfrm>
          <a:prstGeom prst="rect">
            <a:avLst/>
          </a:prstGeom>
          <a:noFill/>
          <a:ln>
            <a:noFill/>
          </a:ln>
        </p:spPr>
        <p:txBody>
          <a:bodyPr anchor="t">
            <a:noAutofit/>
          </a:bodyPr>
          <a:lstStyle>
            <a:lvl1pPr marL="0" indent="0" algn="ctr" defTabSz="640080" rtl="0" eaLnBrk="1" latinLnBrk="0" hangingPunct="1">
              <a:spcBef>
                <a:spcPts val="0"/>
              </a:spcBef>
              <a:spcAft>
                <a:spcPts val="0"/>
              </a:spcAft>
              <a:buClr>
                <a:schemeClr val="tx1"/>
              </a:buClr>
              <a:buSzPct val="80000"/>
              <a:buFontTx/>
              <a:buNone/>
              <a:defRPr sz="2800" b="1" kern="1200" cap="none">
                <a:solidFill>
                  <a:schemeClr val="tx1"/>
                </a:solidFill>
                <a:effectLst/>
                <a:latin typeface="Calibri" panose="020F0502020204030204" pitchFamily="34" charset="0"/>
                <a:ea typeface="+mn-ea"/>
                <a:cs typeface="Calibri" panose="020F0502020204030204" pitchFamily="34" charset="0"/>
              </a:defRPr>
            </a:lvl1pPr>
            <a:lvl2pPr marL="640080" indent="0" algn="l" defTabSz="640080" rtl="0" eaLnBrk="1" latinLnBrk="0" hangingPunct="1">
              <a:spcBef>
                <a:spcPct val="20000"/>
              </a:spcBef>
              <a:spcAft>
                <a:spcPts val="840"/>
              </a:spcAft>
              <a:buClr>
                <a:schemeClr val="tx1"/>
              </a:buClr>
              <a:buSzPct val="80000"/>
              <a:buFontTx/>
              <a:buNone/>
              <a:defRPr sz="2520" kern="1200" cap="none">
                <a:solidFill>
                  <a:schemeClr val="bg2">
                    <a:lumMod val="75000"/>
                  </a:schemeClr>
                </a:solidFill>
                <a:effectLst/>
                <a:latin typeface="+mn-lt"/>
                <a:ea typeface="+mn-ea"/>
                <a:cs typeface="+mn-cs"/>
              </a:defRPr>
            </a:lvl2pPr>
            <a:lvl3pPr marL="1280160" indent="0" algn="l" defTabSz="640080" rtl="0" eaLnBrk="1" latinLnBrk="0" hangingPunct="1">
              <a:spcBef>
                <a:spcPct val="20000"/>
              </a:spcBef>
              <a:spcAft>
                <a:spcPts val="840"/>
              </a:spcAft>
              <a:buClr>
                <a:schemeClr val="tx1"/>
              </a:buClr>
              <a:buSzPct val="80000"/>
              <a:buFontTx/>
              <a:buNone/>
              <a:defRPr sz="2240" kern="1200" cap="none">
                <a:solidFill>
                  <a:schemeClr val="bg2">
                    <a:lumMod val="75000"/>
                  </a:schemeClr>
                </a:solidFill>
                <a:effectLst/>
                <a:latin typeface="+mn-lt"/>
                <a:ea typeface="+mn-ea"/>
                <a:cs typeface="+mn-cs"/>
              </a:defRPr>
            </a:lvl3pPr>
            <a:lvl4pPr marL="192024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4pPr>
            <a:lvl5pPr marL="2560320" indent="0" algn="l" defTabSz="640080" rtl="0" eaLnBrk="1" latinLnBrk="0" hangingPunct="1">
              <a:spcBef>
                <a:spcPct val="20000"/>
              </a:spcBef>
              <a:spcAft>
                <a:spcPts val="840"/>
              </a:spcAft>
              <a:buClr>
                <a:schemeClr val="tx1"/>
              </a:buClr>
              <a:buSzPct val="80000"/>
              <a:buFontTx/>
              <a:buNone/>
              <a:defRPr sz="1960" kern="1200" cap="none">
                <a:solidFill>
                  <a:schemeClr val="bg2">
                    <a:lumMod val="75000"/>
                  </a:schemeClr>
                </a:solidFill>
                <a:effectLst/>
                <a:latin typeface="+mn-lt"/>
                <a:ea typeface="+mn-ea"/>
                <a:cs typeface="+mn-cs"/>
              </a:defRPr>
            </a:lvl5pPr>
            <a:lvl6pPr marL="352044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6pPr>
            <a:lvl7pPr marL="416052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7pPr>
            <a:lvl8pPr marL="480060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8pPr>
            <a:lvl9pPr marL="5440680" indent="-320040" algn="l" defTabSz="640080" rtl="0" eaLnBrk="1" latinLnBrk="0" hangingPunct="1">
              <a:spcBef>
                <a:spcPct val="20000"/>
              </a:spcBef>
              <a:spcAft>
                <a:spcPts val="840"/>
              </a:spcAft>
              <a:buClr>
                <a:schemeClr val="tx1"/>
              </a:buClr>
              <a:buSzPct val="80000"/>
              <a:buFont typeface="Wingdings 3" panose="05040102010807070707" pitchFamily="18" charset="2"/>
              <a:buChar char=""/>
              <a:defRPr sz="1960" kern="1200" cap="none">
                <a:solidFill>
                  <a:schemeClr val="bg2">
                    <a:lumMod val="75000"/>
                  </a:schemeClr>
                </a:solidFill>
                <a:effectLst/>
                <a:latin typeface="+mn-lt"/>
                <a:ea typeface="+mn-ea"/>
                <a:cs typeface="+mn-cs"/>
              </a:defRPr>
            </a:lvl9pPr>
          </a:lstStyle>
          <a:p>
            <a:r>
              <a:rPr lang="ru-RU" sz="2000" dirty="0"/>
              <a:t>БЛАГОДАРСТВЕННОЕ ПИСЬМО</a:t>
            </a:r>
          </a:p>
          <a:p>
            <a:r>
              <a:rPr lang="ru-RU" sz="2000" dirty="0"/>
              <a:t>Заместитель Мэра Москвы и Правительства Москвы по вопросам государственной политики и строительства</a:t>
            </a:r>
            <a:endParaRPr lang="ru-RU" sz="1900" dirty="0"/>
          </a:p>
          <a:p>
            <a:r>
              <a:rPr lang="ru-RU" sz="2000" dirty="0"/>
              <a:t>КУДЛАЙ НИКОЛАЮ НИКОЛАЕВИЧУ</a:t>
            </a:r>
          </a:p>
          <a:p>
            <a:r>
              <a:rPr lang="ru-RU" sz="1800" dirty="0"/>
              <a:t>За </a:t>
            </a:r>
            <a:r>
              <a:rPr lang="ru-RU" sz="1800" b="0" dirty="0"/>
              <a:t>многолетний плодотворный труд в строительном комплексе столицы</a:t>
            </a:r>
          </a:p>
        </p:txBody>
      </p:sp>
      <p:graphicFrame>
        <p:nvGraphicFramePr>
          <p:cNvPr id="6" name="Объект 5">
            <a:extLst>
              <a:ext uri="{FF2B5EF4-FFF2-40B4-BE49-F238E27FC236}">
                <a16:creationId xmlns:a16="http://schemas.microsoft.com/office/drawing/2014/main" id="{79695AA9-1291-44FF-A385-D907C04F5D90}"/>
              </a:ext>
            </a:extLst>
          </p:cNvPr>
          <p:cNvGraphicFramePr>
            <a:graphicFrameLocks noChangeAspect="1"/>
          </p:cNvGraphicFramePr>
          <p:nvPr>
            <p:extLst>
              <p:ext uri="{D42A27DB-BD31-4B8C-83A1-F6EECF244321}">
                <p14:modId xmlns:p14="http://schemas.microsoft.com/office/powerpoint/2010/main" val="167955237"/>
              </p:ext>
            </p:extLst>
          </p:nvPr>
        </p:nvGraphicFramePr>
        <p:xfrm>
          <a:off x="4572000" y="4337308"/>
          <a:ext cx="3672459" cy="5044698"/>
        </p:xfrm>
        <a:graphic>
          <a:graphicData uri="http://schemas.openxmlformats.org/presentationml/2006/ole">
            <mc:AlternateContent xmlns:mc="http://schemas.openxmlformats.org/markup-compatibility/2006">
              <mc:Choice xmlns:v="urn:schemas-microsoft-com:vml" Requires="v">
                <p:oleObj name="PHOTO-PAINT" r:id="rId2" imgW="591120" imgH="810720" progId="CorelPHOTOPAINT.Image.17">
                  <p:embed/>
                </p:oleObj>
              </mc:Choice>
              <mc:Fallback>
                <p:oleObj name="PHOTO-PAINT" r:id="rId2" imgW="591120" imgH="810720" progId="CorelPHOTOPAINT.Image.17">
                  <p:embed/>
                  <p:pic>
                    <p:nvPicPr>
                      <p:cNvPr id="6" name="Объект 5">
                        <a:extLst>
                          <a:ext uri="{FF2B5EF4-FFF2-40B4-BE49-F238E27FC236}">
                            <a16:creationId xmlns:a16="http://schemas.microsoft.com/office/drawing/2014/main" id="{79695AA9-1291-44FF-A385-D907C04F5D90}"/>
                          </a:ext>
                        </a:extLst>
                      </p:cNvPr>
                      <p:cNvPicPr/>
                      <p:nvPr/>
                    </p:nvPicPr>
                    <p:blipFill>
                      <a:blip r:embed="rId3"/>
                      <a:stretch>
                        <a:fillRect/>
                      </a:stretch>
                    </p:blipFill>
                    <p:spPr>
                      <a:xfrm>
                        <a:off x="4572000" y="4337308"/>
                        <a:ext cx="3672459" cy="5044698"/>
                      </a:xfrm>
                      <a:prstGeom prst="rect">
                        <a:avLst/>
                      </a:prstGeom>
                    </p:spPr>
                  </p:pic>
                </p:oleObj>
              </mc:Fallback>
            </mc:AlternateContent>
          </a:graphicData>
        </a:graphic>
      </p:graphicFrame>
    </p:spTree>
    <p:extLst>
      <p:ext uri="{BB962C8B-B14F-4D97-AF65-F5344CB8AC3E}">
        <p14:creationId xmlns:p14="http://schemas.microsoft.com/office/powerpoint/2010/main" val="4236056473"/>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1_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11801</TotalTime>
  <Words>2924</Words>
  <Application>Microsoft Office PowerPoint</Application>
  <PresentationFormat>A3 (297x420 мм)</PresentationFormat>
  <Paragraphs>322</Paragraphs>
  <Slides>49</Slides>
  <Notes>1</Notes>
  <HiddenSlides>0</HiddenSlides>
  <MMClips>0</MMClips>
  <ScaleCrop>false</ScaleCrop>
  <HeadingPairs>
    <vt:vector size="8" baseType="variant">
      <vt:variant>
        <vt:lpstr>Использованные шрифты</vt:lpstr>
      </vt:variant>
      <vt:variant>
        <vt:i4>7</vt:i4>
      </vt:variant>
      <vt:variant>
        <vt:lpstr>Тема</vt:lpstr>
      </vt:variant>
      <vt:variant>
        <vt:i4>2</vt:i4>
      </vt:variant>
      <vt:variant>
        <vt:lpstr>Внедренные серверы OLE</vt:lpstr>
      </vt:variant>
      <vt:variant>
        <vt:i4>2</vt:i4>
      </vt:variant>
      <vt:variant>
        <vt:lpstr>Заголовки слайдов</vt:lpstr>
      </vt:variant>
      <vt:variant>
        <vt:i4>49</vt:i4>
      </vt:variant>
    </vt:vector>
  </HeadingPairs>
  <TitlesOfParts>
    <vt:vector size="60" baseType="lpstr">
      <vt:lpstr>Arial</vt:lpstr>
      <vt:lpstr>Calibri</vt:lpstr>
      <vt:lpstr>Century Gothic</vt:lpstr>
      <vt:lpstr>FuturaFuturisC</vt:lpstr>
      <vt:lpstr>Moscow Sans Regular</vt:lpstr>
      <vt:lpstr>Roboto</vt:lpstr>
      <vt:lpstr>Wingdings 3</vt:lpstr>
      <vt:lpstr>Сектор</vt:lpstr>
      <vt:lpstr>1_Сектор</vt:lpstr>
      <vt:lpstr>Acrobat Document</vt:lpstr>
      <vt:lpstr>PHOTO-PAINT</vt:lpstr>
      <vt:lpstr> Социальных и медицинских объектов, административных зданий полиции и объектов жилой инфраструктуры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Oddman</dc:creator>
  <cp:lastModifiedBy>Алексей Черноусов</cp:lastModifiedBy>
  <cp:revision>344</cp:revision>
  <cp:lastPrinted>2023-01-25T14:18:46Z</cp:lastPrinted>
  <dcterms:created xsi:type="dcterms:W3CDTF">2017-11-03T08:38:04Z</dcterms:created>
  <dcterms:modified xsi:type="dcterms:W3CDTF">2023-04-27T09:18:35Z</dcterms:modified>
</cp:coreProperties>
</file>